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4" r:id="rId1"/>
  </p:sldMasterIdLst>
  <p:notesMasterIdLst>
    <p:notesMasterId r:id="rId21"/>
  </p:notesMasterIdLst>
  <p:handoutMasterIdLst>
    <p:handoutMasterId r:id="rId22"/>
  </p:handoutMasterIdLst>
  <p:sldIdLst>
    <p:sldId id="1387" r:id="rId2"/>
    <p:sldId id="1388" r:id="rId3"/>
    <p:sldId id="1389" r:id="rId4"/>
    <p:sldId id="1129" r:id="rId5"/>
    <p:sldId id="1124" r:id="rId6"/>
    <p:sldId id="1152" r:id="rId7"/>
    <p:sldId id="1191" r:id="rId8"/>
    <p:sldId id="1160" r:id="rId9"/>
    <p:sldId id="1126" r:id="rId10"/>
    <p:sldId id="1192" r:id="rId11"/>
    <p:sldId id="1139" r:id="rId12"/>
    <p:sldId id="1200" r:id="rId13"/>
    <p:sldId id="1156" r:id="rId14"/>
    <p:sldId id="1193" r:id="rId15"/>
    <p:sldId id="1194" r:id="rId16"/>
    <p:sldId id="1202" r:id="rId17"/>
    <p:sldId id="1203" r:id="rId18"/>
    <p:sldId id="1391" r:id="rId19"/>
    <p:sldId id="855"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196" userDrawn="1">
          <p15:clr>
            <a:srgbClr val="A4A3A4"/>
          </p15:clr>
        </p15:guide>
        <p15:guide id="2" pos="120" userDrawn="1">
          <p15:clr>
            <a:srgbClr val="A4A3A4"/>
          </p15:clr>
        </p15:guide>
        <p15:guide id="3" pos="192" userDrawn="1">
          <p15:clr>
            <a:srgbClr val="A4A3A4"/>
          </p15:clr>
        </p15:guide>
        <p15:guide id="4" orient="horz" pos="2918" userDrawn="1">
          <p15:clr>
            <a:srgbClr val="A4A3A4"/>
          </p15:clr>
        </p15:guide>
        <p15:guide id="5" orient="horz" pos="2397" userDrawn="1">
          <p15:clr>
            <a:srgbClr val="A4A3A4"/>
          </p15:clr>
        </p15:guide>
        <p15:guide id="6" orient="horz" pos="1491" userDrawn="1">
          <p15:clr>
            <a:srgbClr val="A4A3A4"/>
          </p15:clr>
        </p15:guide>
        <p15:guide id="7" pos="288" userDrawn="1">
          <p15:clr>
            <a:srgbClr val="A4A3A4"/>
          </p15:clr>
        </p15:guide>
        <p15:guide id="8" pos="1176" userDrawn="1">
          <p15:clr>
            <a:srgbClr val="A4A3A4"/>
          </p15:clr>
        </p15:guide>
        <p15:guide id="9" pos="2880" userDrawn="1">
          <p15:clr>
            <a:srgbClr val="A4A3A4"/>
          </p15:clr>
        </p15:guide>
        <p15:guide id="10" pos="2077" userDrawn="1">
          <p15:clr>
            <a:srgbClr val="A4A3A4"/>
          </p15:clr>
        </p15:guide>
        <p15:guide id="11" orient="horz" pos="890" userDrawn="1">
          <p15:clr>
            <a:srgbClr val="A4A3A4"/>
          </p15:clr>
        </p15:guide>
        <p15:guide id="12" orient="horz" pos="120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Manikandan Srinivasan" initials="" lastIdx="5" clrIdx="6"/>
  <p:cmAuthor id="1" name="Rob Murphy" initials="" lastIdx="1" clrIdx="0"/>
  <p:cmAuthor id="8" name="Chris Splinter" initials="" lastIdx="2" clrIdx="7"/>
  <p:cmAuthor id="2" name="Eric Zietlow" initials="" lastIdx="2" clrIdx="1"/>
  <p:cmAuthor id="9" name="Khalid Shaikh" initials="" lastIdx="2" clrIdx="8"/>
  <p:cmAuthor id="3" name="Shubhra Sinha" initials="" lastIdx="1" clrIdx="2"/>
  <p:cmAuthor id="4" name="Andrew Lampitt" initials="" lastIdx="11" clrIdx="3"/>
  <p:cmAuthor id="5" name="Brian Hess" initials="" lastIdx="1" clrIdx="4"/>
  <p:cmAuthor id="6" name="Matt Kennedy" initials="" lastIdx="1" clrIdx="5"/>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031A7"/>
    <a:srgbClr val="BFBFBF"/>
    <a:srgbClr val="007A97"/>
    <a:srgbClr val="FAB200"/>
    <a:srgbClr val="7D5900"/>
    <a:srgbClr val="FFE29E"/>
    <a:srgbClr val="FFF4D6"/>
    <a:srgbClr val="FFC72C"/>
    <a:srgbClr val="FFDE81"/>
    <a:srgbClr val="FFD3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47"/>
    <p:restoredTop sz="58585"/>
  </p:normalViewPr>
  <p:slideViewPr>
    <p:cSldViewPr snapToGrid="0" snapToObjects="1">
      <p:cViewPr varScale="1">
        <p:scale>
          <a:sx n="66" d="100"/>
          <a:sy n="66" d="100"/>
        </p:scale>
        <p:origin x="1544" y="184"/>
      </p:cViewPr>
      <p:guideLst>
        <p:guide pos="4196"/>
        <p:guide pos="120"/>
        <p:guide pos="192"/>
        <p:guide orient="horz" pos="2918"/>
        <p:guide orient="horz" pos="2397"/>
        <p:guide orient="horz" pos="1491"/>
        <p:guide pos="288"/>
        <p:guide pos="1176"/>
        <p:guide pos="2880"/>
        <p:guide pos="2077"/>
        <p:guide orient="horz" pos="890"/>
        <p:guide orient="horz" pos="1201"/>
      </p:guideLst>
    </p:cSldViewPr>
  </p:slideViewPr>
  <p:outlineViewPr>
    <p:cViewPr>
      <p:scale>
        <a:sx n="33" d="100"/>
        <a:sy n="33" d="100"/>
      </p:scale>
      <p:origin x="0" y="0"/>
    </p:cViewPr>
  </p:outlineViewPr>
  <p:notesTextViewPr>
    <p:cViewPr>
      <p:scale>
        <a:sx n="105" d="100"/>
        <a:sy n="105" d="100"/>
      </p:scale>
      <p:origin x="0" y="0"/>
    </p:cViewPr>
  </p:notesTextViewPr>
  <p:sorterViewPr>
    <p:cViewPr>
      <p:scale>
        <a:sx n="200" d="100"/>
        <a:sy n="200" d="100"/>
      </p:scale>
      <p:origin x="0" y="0"/>
    </p:cViewPr>
  </p:sorterViewPr>
  <p:notesViewPr>
    <p:cSldViewPr snapToGrid="0" snapToObjects="1">
      <p:cViewPr>
        <p:scale>
          <a:sx n="137" d="100"/>
          <a:sy n="137" d="100"/>
        </p:scale>
        <p:origin x="2120" y="1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AE2D00C-46DC-0F47-B2AC-989F5DFB1A7F}" type="datetimeFigureOut">
              <a:rPr lang="en-US" smtClean="0"/>
              <a:t>6/20/18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E6F642-BC8A-F24D-81C7-A1734C779D91}" type="slidenum">
              <a:rPr lang="en-US" smtClean="0"/>
              <a:t>‹#›</a:t>
            </a:fld>
            <a:endParaRPr lang="en-US"/>
          </a:p>
        </p:txBody>
      </p:sp>
    </p:spTree>
    <p:extLst>
      <p:ext uri="{BB962C8B-B14F-4D97-AF65-F5344CB8AC3E}">
        <p14:creationId xmlns:p14="http://schemas.microsoft.com/office/powerpoint/2010/main" val="1972819630"/>
      </p:ext>
    </p:extLst>
  </p:cSld>
  <p:clrMap bg1="lt1" tx1="dk1" bg2="lt2" tx2="dk2" accent1="accent1" accent2="accent2" accent3="accent3" accent4="accent4" accent5="accent5" accent6="accent6" hlink="hlink" folHlink="folHlink"/>
  <p:hf hdr="0" dt="0"/>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tiff>
</file>

<file path=ppt/media/image19.png>
</file>

<file path=ppt/media/image2.png>
</file>

<file path=ppt/media/image20.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0963"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380963" y="4343400"/>
            <a:ext cx="6096075" cy="4114800"/>
          </a:xfrm>
          <a:prstGeom prst="rect">
            <a:avLst/>
          </a:prstGeom>
          <a:noFill/>
          <a:ln>
            <a:noFill/>
          </a:ln>
        </p:spPr>
        <p:txBody>
          <a:bodyPr spcFirstLastPara="1" wrap="square" lIns="0"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
        <p:nvSpPr>
          <p:cNvPr id="2" name="Footer Placeholder 1">
            <a:extLst>
              <a:ext uri="{FF2B5EF4-FFF2-40B4-BE49-F238E27FC236}">
                <a16:creationId xmlns:a16="http://schemas.microsoft.com/office/drawing/2014/main" id="{3F06D045-5D1E-4691-89D6-C15C3E4D6EEA}"/>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000"/>
            </a:lvl1pPr>
          </a:lstStyle>
          <a:p>
            <a:r>
              <a:rPr lang="en-US" dirty="0"/>
              <a:t>© DataStax, All Rights Reserved.</a:t>
            </a:r>
            <a:endParaRPr lang="mr-IN" dirty="0"/>
          </a:p>
        </p:txBody>
      </p:sp>
      <p:sp>
        <p:nvSpPr>
          <p:cNvPr id="5" name="Slide Number Placeholder 4"/>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lvl1pPr>
          </a:lstStyle>
          <a:p>
            <a:fld id="{D9E9AA33-EA30-3C42-82D8-9FCE492AA726}" type="slidenum">
              <a:rPr lang="en-US" smtClean="0"/>
              <a:pPr/>
              <a:t>‹#›</a:t>
            </a:fld>
            <a:endParaRPr lang="en-US" dirty="0"/>
          </a:p>
        </p:txBody>
      </p:sp>
    </p:spTree>
    <p:extLst>
      <p:ext uri="{BB962C8B-B14F-4D97-AF65-F5344CB8AC3E}">
        <p14:creationId xmlns:p14="http://schemas.microsoft.com/office/powerpoint/2010/main" val="1531312107"/>
      </p:ext>
    </p:extLst>
  </p:cSld>
  <p:clrMap bg1="lt1" tx1="dk1" bg2="dk2" tx2="lt2" accent1="accent1" accent2="accent2" accent3="accent3" accent4="accent4" accent5="accent5" accent6="accent6" hlink="hlink" folHlink="folHlink"/>
  <p:hf hdr="0" dt="0"/>
  <p:notesStyle>
    <a:lvl1pPr marL="342900" indent="-184150" algn="l" defTabSz="914400" rtl="0" eaLnBrk="1" latinLnBrk="0" hangingPunct="1">
      <a:tabLst/>
      <a:defRPr sz="105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n.wikipedia.org/wiki/Online_machine_learning"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park.apache.org/"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jaceklaskowski.gitbooks.io/mastering-apache-spark/content/spark-overview.html#unified-api"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atabricks.com/blog/2015/06/22/understanding-your-spark-application-through-visualization.html"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people.csail.mit.edu/matei/papers/2015/vldb_spark.pdf" TargetMode="External"/><Relationship Id="rId4" Type="http://schemas.openxmlformats.org/officeDocument/2006/relationships/hyperlink" Target="https://databricks.com/blog/2015/04/13/deep-dive-into-spark-sqls-catalyst-optimizer.html"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a:t>
            </a:fld>
            <a:endParaRPr lang="en-US" dirty="0"/>
          </a:p>
        </p:txBody>
      </p:sp>
    </p:spTree>
    <p:extLst>
      <p:ext uri="{BB962C8B-B14F-4D97-AF65-F5344CB8AC3E}">
        <p14:creationId xmlns:p14="http://schemas.microsoft.com/office/powerpoint/2010/main" val="11390336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04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de-DE" altLang="en-US" dirty="0"/>
          </a:p>
        </p:txBody>
      </p:sp>
      <p:sp>
        <p:nvSpPr>
          <p:cNvPr id="204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fontAlgn="base">
              <a:spcBef>
                <a:spcPct val="0"/>
              </a:spcBef>
              <a:spcAft>
                <a:spcPct val="0"/>
              </a:spcAft>
            </a:pPr>
            <a:fld id="{76D49D87-270B-A14D-869D-0386114F58B2}" type="slidenum">
              <a:rPr lang="en-US" altLang="en-US"/>
              <a:pPr fontAlgn="base">
                <a:spcBef>
                  <a:spcPct val="0"/>
                </a:spcBef>
                <a:spcAft>
                  <a:spcPct val="0"/>
                </a:spcAft>
              </a:pPr>
              <a:t>14</a:t>
            </a:fld>
            <a:endParaRPr lang="en-US" altLang="en-US"/>
          </a:p>
        </p:txBody>
      </p:sp>
    </p:spTree>
    <p:extLst>
      <p:ext uri="{BB962C8B-B14F-4D97-AF65-F5344CB8AC3E}">
        <p14:creationId xmlns:p14="http://schemas.microsoft.com/office/powerpoint/2010/main" val="1732316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pPr>
              <a:defRPr/>
            </a:pPr>
            <a:fld id="{BC2D345D-AAFF-904C-BE28-5763DEF29EA1}" type="slidenum">
              <a:rPr lang="en-US" smtClean="0"/>
              <a:pPr>
                <a:defRPr/>
              </a:pPr>
              <a:t>15</a:t>
            </a:fld>
            <a:endParaRPr lang="en-US"/>
          </a:p>
        </p:txBody>
      </p:sp>
    </p:spTree>
    <p:extLst>
      <p:ext uri="{BB962C8B-B14F-4D97-AF65-F5344CB8AC3E}">
        <p14:creationId xmlns:p14="http://schemas.microsoft.com/office/powerpoint/2010/main" val="22887991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spcAft>
                <a:spcPts val="3000"/>
              </a:spcAft>
              <a:buFont typeface="Arial"/>
              <a:buChar char="•"/>
            </a:pPr>
            <a:r>
              <a:rPr lang="en-US" dirty="0"/>
              <a:t>Spark Streaming is an </a:t>
            </a:r>
            <a:r>
              <a:rPr lang="en-US" b="1" dirty="0"/>
              <a:t>extension of the core Spark API </a:t>
            </a:r>
            <a:r>
              <a:rPr lang="en-US" dirty="0"/>
              <a:t>that enables high-throughput, reliable processing of live data streams</a:t>
            </a:r>
          </a:p>
          <a:p>
            <a:pPr marL="285750" indent="-285750">
              <a:spcAft>
                <a:spcPts val="3000"/>
              </a:spcAft>
              <a:buFont typeface="Arial"/>
              <a:buChar char="•"/>
            </a:pPr>
            <a:r>
              <a:rPr lang="en-US" dirty="0"/>
              <a:t>Spark Streaming </a:t>
            </a:r>
            <a:r>
              <a:rPr lang="en-US" b="1" dirty="0"/>
              <a:t>ingests</a:t>
            </a:r>
            <a:r>
              <a:rPr lang="en-US" dirty="0"/>
              <a:t> data from any source including Amazon Kinesis, Kafka, Flume, Twitter and file systems such as S3 and HDFS.  </a:t>
            </a:r>
          </a:p>
          <a:p>
            <a:pPr marL="285750" indent="-285750">
              <a:spcAft>
                <a:spcPts val="3000"/>
              </a:spcAft>
              <a:buFont typeface="Arial"/>
              <a:buChar char="•"/>
            </a:pPr>
            <a:r>
              <a:rPr lang="en-US" dirty="0"/>
              <a:t>Users can express sophisticated algorithms easily using high-level functions to </a:t>
            </a:r>
            <a:r>
              <a:rPr lang="en-US" b="1" dirty="0"/>
              <a:t>process</a:t>
            </a:r>
            <a:r>
              <a:rPr lang="en-US" dirty="0"/>
              <a:t> the data streams. </a:t>
            </a:r>
          </a:p>
          <a:p>
            <a:endParaRPr lang="de-DE" dirty="0"/>
          </a:p>
        </p:txBody>
      </p:sp>
      <p:sp>
        <p:nvSpPr>
          <p:cNvPr id="4" name="Slide Number Placeholder 3"/>
          <p:cNvSpPr>
            <a:spLocks noGrp="1"/>
          </p:cNvSpPr>
          <p:nvPr>
            <p:ph type="sldNum" sz="quarter" idx="10"/>
          </p:nvPr>
        </p:nvSpPr>
        <p:spPr/>
        <p:txBody>
          <a:bodyPr/>
          <a:lstStyle/>
          <a:p>
            <a:pPr>
              <a:defRPr/>
            </a:pPr>
            <a:fld id="{BC2D345D-AAFF-904C-BE28-5763DEF29EA1}" type="slidenum">
              <a:rPr lang="en-US" smtClean="0"/>
              <a:pPr>
                <a:defRPr/>
              </a:pPr>
              <a:t>16</a:t>
            </a:fld>
            <a:endParaRPr lang="en-US"/>
          </a:p>
        </p:txBody>
      </p:sp>
    </p:spTree>
    <p:extLst>
      <p:ext uri="{BB962C8B-B14F-4D97-AF65-F5344CB8AC3E}">
        <p14:creationId xmlns:p14="http://schemas.microsoft.com/office/powerpoint/2010/main" val="822459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The problem is that data might arrive late. If data shows up five minutes late, I will attribute it to the wrong timestamp. What you want to do with event time is, instead of basing the time on when the data actually arrives in the processing system, you want to use the timestamp that's actually recorded in the data itself.</a:t>
            </a:r>
          </a:p>
          <a:p>
            <a:endParaRPr lang="en-US" sz="1200" b="0" i="0" kern="1200" dirty="0">
              <a:solidFill>
                <a:schemeClr val="tx1"/>
              </a:solidFill>
              <a:effectLst/>
              <a:latin typeface="+mn-lt"/>
              <a:ea typeface="+mn-ea"/>
              <a:cs typeface="+mn-cs"/>
            </a:endParaRPr>
          </a:p>
          <a:p>
            <a:r>
              <a:rPr lang="en-US" dirty="0"/>
              <a:t> collect, execute a batch job, and return the answer. You say start, which actually begins what's called the continuous query, which runs over and over again every time new data is available. </a:t>
            </a:r>
          </a:p>
          <a:p>
            <a:endParaRPr lang="en-US" sz="1200" b="0" i="0" kern="1200" dirty="0">
              <a:solidFill>
                <a:schemeClr val="tx1"/>
              </a:solidFill>
              <a:effectLst/>
              <a:latin typeface="+mn-lt"/>
              <a:ea typeface="+mn-ea"/>
              <a:cs typeface="+mn-cs"/>
            </a:endParaRPr>
          </a:p>
          <a:p>
            <a:pPr marL="0" marR="0" indent="0" algn="l" defTabSz="457200" rtl="0" eaLnBrk="1" fontAlgn="base" latinLnBrk="0" hangingPunct="1">
              <a:lnSpc>
                <a:spcPct val="100000"/>
              </a:lnSpc>
              <a:spcBef>
                <a:spcPct val="30000"/>
              </a:spcBef>
              <a:spcAft>
                <a:spcPct val="0"/>
              </a:spcAft>
              <a:buClrTx/>
              <a:buSzTx/>
              <a:buFontTx/>
              <a:buNone/>
              <a:tabLst/>
              <a:defRPr/>
            </a:pPr>
            <a:r>
              <a:rPr lang="en-US" dirty="0">
                <a:hlinkClick r:id="rId3"/>
              </a:rPr>
              <a:t>online training of a model</a:t>
            </a:r>
            <a:r>
              <a:rPr lang="en-US" dirty="0"/>
              <a:t>. As data arrives, you apply it to this model and then with each timestamp, you just get the most up-to-date copy of the model (only certain types of algorithms can be adapted to be online)</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pPr marL="0" marR="0" indent="0" algn="l" defTabSz="457200" rtl="0" eaLnBrk="1" fontAlgn="base" latinLnBrk="0" hangingPunct="1">
              <a:lnSpc>
                <a:spcPct val="100000"/>
              </a:lnSpc>
              <a:spcBef>
                <a:spcPct val="30000"/>
              </a:spcBef>
              <a:spcAft>
                <a:spcPct val="0"/>
              </a:spcAft>
              <a:buClrTx/>
              <a:buSzTx/>
              <a:buFontTx/>
              <a:buNone/>
              <a:tabLst/>
              <a:defRPr/>
            </a:pPr>
            <a:r>
              <a:rPr lang="en-US" dirty="0"/>
              <a:t>use the exact same </a:t>
            </a:r>
            <a:r>
              <a:rPr lang="en-US" dirty="0" err="1"/>
              <a:t>DataFrame</a:t>
            </a:r>
            <a:r>
              <a:rPr lang="en-US" dirty="0"/>
              <a:t> or SQL API that you know and love, but now instead of applying it to batch data sources where all the data is there at the beginning, you apply it to data sources where data is going to be continuously arriving</a:t>
            </a:r>
            <a:endParaRPr lang="en-US" sz="1200" b="0" i="0" kern="1200" dirty="0">
              <a:solidFill>
                <a:schemeClr val="tx1"/>
              </a:solidFill>
              <a:effectLst/>
              <a:latin typeface="+mn-lt"/>
              <a:ea typeface="+mn-ea"/>
              <a:cs typeface="+mn-cs"/>
            </a:endParaRPr>
          </a:p>
          <a:p>
            <a:endParaRPr lang="en-US" altLang="en-US" dirty="0">
              <a:latin typeface="Helvetica Neue Light" charset="0"/>
              <a:cs typeface="Helvetica Neue Light" charset="0"/>
            </a:endParaRPr>
          </a:p>
          <a:p>
            <a:r>
              <a:rPr lang="en-US" dirty="0"/>
              <a:t>common use case: I have a stream of events coming in and I just want to count how many records per second are arriving</a:t>
            </a:r>
          </a:p>
          <a:p>
            <a:endParaRPr lang="de-DE" dirty="0"/>
          </a:p>
          <a:p>
            <a:endParaRPr lang="de-DE" dirty="0"/>
          </a:p>
        </p:txBody>
      </p:sp>
      <p:sp>
        <p:nvSpPr>
          <p:cNvPr id="4" name="Slide Number Placeholder 3"/>
          <p:cNvSpPr>
            <a:spLocks noGrp="1"/>
          </p:cNvSpPr>
          <p:nvPr>
            <p:ph type="sldNum" sz="quarter" idx="10"/>
          </p:nvPr>
        </p:nvSpPr>
        <p:spPr/>
        <p:txBody>
          <a:bodyPr/>
          <a:lstStyle/>
          <a:p>
            <a:pPr>
              <a:defRPr/>
            </a:pPr>
            <a:fld id="{BC2D345D-AAFF-904C-BE28-5763DEF29EA1}" type="slidenum">
              <a:rPr lang="en-US" smtClean="0"/>
              <a:pPr>
                <a:defRPr/>
              </a:pPr>
              <a:t>17</a:t>
            </a:fld>
            <a:endParaRPr lang="en-US"/>
          </a:p>
        </p:txBody>
      </p:sp>
    </p:spTree>
    <p:extLst>
      <p:ext uri="{BB962C8B-B14F-4D97-AF65-F5344CB8AC3E}">
        <p14:creationId xmlns:p14="http://schemas.microsoft.com/office/powerpoint/2010/main" val="28438590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19</a:t>
            </a:fld>
            <a:endParaRPr lang="en-US" dirty="0"/>
          </a:p>
        </p:txBody>
      </p:sp>
    </p:spTree>
    <p:extLst>
      <p:ext uri="{BB962C8B-B14F-4D97-AF65-F5344CB8AC3E}">
        <p14:creationId xmlns:p14="http://schemas.microsoft.com/office/powerpoint/2010/main" val="393628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I’d like to show you Cassandra in action and what that experience is like, working with CQL in DataStax Enterprise</a:t>
            </a:r>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3</a:t>
            </a:fld>
            <a:endParaRPr lang="en-US" dirty="0"/>
          </a:p>
        </p:txBody>
      </p:sp>
    </p:spTree>
    <p:extLst>
      <p:ext uri="{BB962C8B-B14F-4D97-AF65-F5344CB8AC3E}">
        <p14:creationId xmlns:p14="http://schemas.microsoft.com/office/powerpoint/2010/main" val="1525910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base" latinLnBrk="0" hangingPunct="1">
              <a:lnSpc>
                <a:spcPct val="100000"/>
              </a:lnSpc>
              <a:spcBef>
                <a:spcPct val="30000"/>
              </a:spcBef>
              <a:spcAft>
                <a:spcPct val="0"/>
              </a:spcAft>
              <a:buClrTx/>
              <a:buSzTx/>
              <a:buFontTx/>
              <a:buNone/>
              <a:tabLst/>
              <a:defRPr/>
            </a:pPr>
            <a:r>
              <a:rPr lang="de-DE" altLang="en-US" dirty="0" err="1">
                <a:latin typeface="Helvetica Light" charset="0"/>
                <a:ea typeface="Helvetica Light" charset="0"/>
                <a:cs typeface="Helvetica Light" charset="0"/>
              </a:rPr>
              <a:t>DataStax</a:t>
            </a:r>
            <a:r>
              <a:rPr lang="de-DE" altLang="en-US" dirty="0">
                <a:latin typeface="Helvetica Light" charset="0"/>
                <a:ea typeface="Helvetica Light" charset="0"/>
                <a:cs typeface="Helvetica Light" charset="0"/>
              </a:rPr>
              <a:t> Enterprise (DSE) </a:t>
            </a:r>
            <a:r>
              <a:rPr lang="de-DE" altLang="en-US" dirty="0" err="1">
                <a:latin typeface="Helvetica Light" charset="0"/>
                <a:ea typeface="Helvetica Light" charset="0"/>
                <a:cs typeface="Helvetica Light" charset="0"/>
              </a:rPr>
              <a:t>integrates</a:t>
            </a:r>
            <a:r>
              <a:rPr lang="de-DE" altLang="en-US" dirty="0">
                <a:latin typeface="Helvetica Light" charset="0"/>
                <a:ea typeface="Helvetica Light" charset="0"/>
                <a:cs typeface="Helvetica Light" charset="0"/>
              </a:rPr>
              <a:t> real-time </a:t>
            </a:r>
            <a:r>
              <a:rPr lang="de-DE" altLang="en-US" dirty="0" err="1">
                <a:latin typeface="Helvetica Light" charset="0"/>
                <a:ea typeface="Helvetica Light" charset="0"/>
                <a:cs typeface="Helvetica Light" charset="0"/>
              </a:rPr>
              <a:t>and</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batch</a:t>
            </a:r>
            <a:r>
              <a:rPr lang="de-DE" altLang="en-US" dirty="0">
                <a:latin typeface="Helvetica Light" charset="0"/>
                <a:ea typeface="Helvetica Light" charset="0"/>
                <a:cs typeface="Helvetica Light" charset="0"/>
              </a:rPr>
              <a:t> operational </a:t>
            </a:r>
            <a:r>
              <a:rPr lang="de-DE" altLang="en-US" dirty="0" err="1">
                <a:latin typeface="Helvetica Light" charset="0"/>
                <a:ea typeface="Helvetica Light" charset="0"/>
                <a:cs typeface="Helvetica Light" charset="0"/>
              </a:rPr>
              <a:t>analytics</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capabilities</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with</a:t>
            </a:r>
            <a:r>
              <a:rPr lang="de-DE" altLang="en-US" dirty="0">
                <a:latin typeface="Helvetica Light" charset="0"/>
                <a:ea typeface="Helvetica Light" charset="0"/>
                <a:cs typeface="Helvetica Light" charset="0"/>
              </a:rPr>
              <a:t> an </a:t>
            </a:r>
            <a:r>
              <a:rPr lang="de-DE" altLang="en-US" dirty="0" err="1">
                <a:latin typeface="Helvetica Light" charset="0"/>
                <a:ea typeface="Helvetica Light" charset="0"/>
                <a:cs typeface="Helvetica Light" charset="0"/>
              </a:rPr>
              <a:t>enhanced</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version</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of</a:t>
            </a:r>
            <a:r>
              <a:rPr lang="de-DE" altLang="en-US" dirty="0">
                <a:latin typeface="Helvetica Light" charset="0"/>
                <a:ea typeface="Helvetica Light" charset="0"/>
                <a:cs typeface="Helvetica Light" charset="0"/>
              </a:rPr>
              <a:t> Apache Spark™. </a:t>
            </a:r>
            <a:r>
              <a:rPr lang="de-DE" altLang="en-US" dirty="0" err="1">
                <a:latin typeface="Helvetica Light" charset="0"/>
                <a:ea typeface="Helvetica Light" charset="0"/>
                <a:cs typeface="Helvetica Light" charset="0"/>
              </a:rPr>
              <a:t>With</a:t>
            </a:r>
            <a:r>
              <a:rPr lang="de-DE" altLang="en-US" dirty="0">
                <a:latin typeface="Helvetica Light" charset="0"/>
                <a:ea typeface="Helvetica Light" charset="0"/>
                <a:cs typeface="Helvetica Light" charset="0"/>
              </a:rPr>
              <a:t> DSE Analytics </a:t>
            </a:r>
            <a:r>
              <a:rPr lang="de-DE" altLang="en-US" dirty="0" err="1">
                <a:latin typeface="Helvetica Light" charset="0"/>
                <a:ea typeface="Helvetica Light" charset="0"/>
                <a:cs typeface="Helvetica Light" charset="0"/>
              </a:rPr>
              <a:t>you</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can</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easily</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generate</a:t>
            </a:r>
            <a:r>
              <a:rPr lang="de-DE" altLang="en-US" dirty="0">
                <a:latin typeface="Helvetica Light" charset="0"/>
                <a:ea typeface="Helvetica Light" charset="0"/>
                <a:cs typeface="Helvetica Light" charset="0"/>
              </a:rPr>
              <a:t> ad-hoc </a:t>
            </a:r>
            <a:r>
              <a:rPr lang="de-DE" altLang="en-US" dirty="0" err="1">
                <a:latin typeface="Helvetica Light" charset="0"/>
                <a:ea typeface="Helvetica Light" charset="0"/>
                <a:cs typeface="Helvetica Light" charset="0"/>
              </a:rPr>
              <a:t>reports</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target</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customers</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with</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personalization</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and</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process</a:t>
            </a:r>
            <a:r>
              <a:rPr lang="de-DE" altLang="en-US" dirty="0">
                <a:latin typeface="Helvetica Light" charset="0"/>
                <a:ea typeface="Helvetica Light" charset="0"/>
                <a:cs typeface="Helvetica Light" charset="0"/>
              </a:rPr>
              <a:t> real-time </a:t>
            </a:r>
            <a:r>
              <a:rPr lang="de-DE" altLang="en-US" dirty="0" err="1">
                <a:latin typeface="Helvetica Light" charset="0"/>
                <a:ea typeface="Helvetica Light" charset="0"/>
                <a:cs typeface="Helvetica Light" charset="0"/>
              </a:rPr>
              <a:t>streams</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of</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data</a:t>
            </a:r>
            <a:r>
              <a:rPr lang="de-DE" altLang="en-US" dirty="0">
                <a:latin typeface="Helvetica Light" charset="0"/>
                <a:ea typeface="Helvetica Light" charset="0"/>
                <a:cs typeface="Helvetica Light" charset="0"/>
              </a:rPr>
              <a:t>. The </a:t>
            </a:r>
            <a:r>
              <a:rPr lang="de-DE" altLang="en-US" dirty="0" err="1">
                <a:latin typeface="Helvetica Light" charset="0"/>
                <a:ea typeface="Helvetica Light" charset="0"/>
                <a:cs typeface="Helvetica Light" charset="0"/>
              </a:rPr>
              <a:t>analytics</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toolset</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lets</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you</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write</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code</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once</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and</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then</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use</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it</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for</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both</a:t>
            </a:r>
            <a:r>
              <a:rPr lang="de-DE" altLang="en-US" dirty="0">
                <a:latin typeface="Helvetica Light" charset="0"/>
                <a:ea typeface="Helvetica Light" charset="0"/>
                <a:cs typeface="Helvetica Light" charset="0"/>
              </a:rPr>
              <a:t> real-time </a:t>
            </a:r>
            <a:r>
              <a:rPr lang="de-DE" altLang="en-US" dirty="0" err="1">
                <a:latin typeface="Helvetica Light" charset="0"/>
                <a:ea typeface="Helvetica Light" charset="0"/>
                <a:cs typeface="Helvetica Light" charset="0"/>
              </a:rPr>
              <a:t>and</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batch</a:t>
            </a:r>
            <a:r>
              <a:rPr lang="de-DE" altLang="en-US" dirty="0">
                <a:latin typeface="Helvetica Light" charset="0"/>
                <a:ea typeface="Helvetica Light" charset="0"/>
                <a:cs typeface="Helvetica Light" charset="0"/>
              </a:rPr>
              <a:t> </a:t>
            </a:r>
            <a:r>
              <a:rPr lang="de-DE" altLang="en-US" dirty="0" err="1">
                <a:latin typeface="Helvetica Light" charset="0"/>
                <a:ea typeface="Helvetica Light" charset="0"/>
                <a:cs typeface="Helvetica Light" charset="0"/>
              </a:rPr>
              <a:t>workloads</a:t>
            </a:r>
            <a:r>
              <a:rPr lang="de-DE" altLang="en-US" dirty="0">
                <a:latin typeface="Helvetica Light" charset="0"/>
                <a:ea typeface="Helvetica Light" charset="0"/>
                <a:cs typeface="Helvetica Light" charset="0"/>
              </a:rPr>
              <a:t>.</a:t>
            </a:r>
          </a:p>
          <a:p>
            <a:endParaRPr lang="de-DE" dirty="0"/>
          </a:p>
        </p:txBody>
      </p:sp>
      <p:sp>
        <p:nvSpPr>
          <p:cNvPr id="4" name="Slide Number Placeholder 3"/>
          <p:cNvSpPr>
            <a:spLocks noGrp="1"/>
          </p:cNvSpPr>
          <p:nvPr>
            <p:ph type="sldNum" sz="quarter" idx="10"/>
          </p:nvPr>
        </p:nvSpPr>
        <p:spPr/>
        <p:txBody>
          <a:bodyPr/>
          <a:lstStyle/>
          <a:p>
            <a:pPr>
              <a:defRPr/>
            </a:pPr>
            <a:fld id="{BC2D345D-AAFF-904C-BE28-5763DEF29EA1}" type="slidenum">
              <a:rPr lang="en-US" smtClean="0"/>
              <a:pPr>
                <a:defRPr/>
              </a:pPr>
              <a:t>4</a:t>
            </a:fld>
            <a:endParaRPr lang="en-US"/>
          </a:p>
        </p:txBody>
      </p:sp>
    </p:spTree>
    <p:extLst>
      <p:ext uri="{BB962C8B-B14F-4D97-AF65-F5344CB8AC3E}">
        <p14:creationId xmlns:p14="http://schemas.microsoft.com/office/powerpoint/2010/main" val="1210920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dirty="0">
                <a:solidFill>
                  <a:srgbClr val="333333"/>
                </a:solidFill>
                <a:latin typeface="Helvetica Neue" charset="0"/>
              </a:rPr>
              <a:t>Spark is a distributed, data processing engine for </a:t>
            </a:r>
            <a:r>
              <a:rPr lang="en-US" altLang="en-US" b="1" dirty="0">
                <a:solidFill>
                  <a:srgbClr val="333333"/>
                </a:solidFill>
                <a:latin typeface="Helvetica Neue" charset="0"/>
              </a:rPr>
              <a:t>batch and streaming modes </a:t>
            </a:r>
            <a:r>
              <a:rPr lang="en-US" altLang="en-US" dirty="0">
                <a:solidFill>
                  <a:srgbClr val="333333"/>
                </a:solidFill>
                <a:latin typeface="Helvetica Neue" charset="0"/>
              </a:rPr>
              <a:t>featuring SQL queries, graph processing, and machine learning.</a:t>
            </a:r>
          </a:p>
          <a:p>
            <a:pPr>
              <a:spcBef>
                <a:spcPct val="0"/>
              </a:spcBef>
            </a:pPr>
            <a:endParaRPr lang="en-US" altLang="en-US" dirty="0">
              <a:solidFill>
                <a:srgbClr val="333333"/>
              </a:solidFill>
              <a:latin typeface="Helvetica Neue" charset="0"/>
            </a:endParaRPr>
          </a:p>
          <a:p>
            <a:pPr marL="0" marR="0" indent="0" algn="l" defTabSz="457200" rtl="0" eaLnBrk="1" fontAlgn="base" latinLnBrk="0" hangingPunct="1">
              <a:lnSpc>
                <a:spcPct val="100000"/>
              </a:lnSpc>
              <a:spcBef>
                <a:spcPct val="0"/>
              </a:spcBef>
              <a:spcAft>
                <a:spcPct val="0"/>
              </a:spcAft>
              <a:buClrTx/>
              <a:buSzTx/>
              <a:buFontTx/>
              <a:buNone/>
              <a:tabLst/>
              <a:defRPr/>
            </a:pPr>
            <a:r>
              <a:rPr lang="en-US" altLang="en-US" dirty="0">
                <a:solidFill>
                  <a:srgbClr val="4183C4"/>
                </a:solidFill>
                <a:latin typeface="Helvetica Neue" charset="0"/>
                <a:hlinkClick r:id="rId3"/>
              </a:rPr>
              <a:t>Apache Spark</a:t>
            </a:r>
            <a:r>
              <a:rPr lang="en-US" altLang="en-US" dirty="0">
                <a:solidFill>
                  <a:srgbClr val="333333"/>
                </a:solidFill>
                <a:latin typeface="Helvetica Neue" charset="0"/>
              </a:rPr>
              <a:t> is an </a:t>
            </a:r>
            <a:r>
              <a:rPr lang="en-US" altLang="en-US" b="1" dirty="0">
                <a:solidFill>
                  <a:srgbClr val="333333"/>
                </a:solidFill>
                <a:latin typeface="Helvetica Neue" charset="0"/>
              </a:rPr>
              <a:t>open-source distributed general-purpose cluster computing framework</a:t>
            </a:r>
            <a:r>
              <a:rPr lang="en-US" altLang="en-US" dirty="0">
                <a:solidFill>
                  <a:srgbClr val="333333"/>
                </a:solidFill>
                <a:latin typeface="Helvetica Neue" charset="0"/>
              </a:rPr>
              <a:t> with (mostly) </a:t>
            </a:r>
            <a:r>
              <a:rPr lang="en-US" altLang="en-US" b="1" dirty="0">
                <a:solidFill>
                  <a:srgbClr val="333333"/>
                </a:solidFill>
                <a:latin typeface="Helvetica Neue" charset="0"/>
              </a:rPr>
              <a:t>in-memory data processing engine</a:t>
            </a:r>
            <a:r>
              <a:rPr lang="en-US" altLang="en-US" dirty="0">
                <a:solidFill>
                  <a:srgbClr val="333333"/>
                </a:solidFill>
                <a:latin typeface="Helvetica Neue" charset="0"/>
              </a:rPr>
              <a:t> that can do ETL, analytics, machine learning and graph processing on large volumes of data at rest (batch processing) or in motion (streaming processing) with </a:t>
            </a:r>
            <a:r>
              <a:rPr lang="en-US" altLang="en-US" dirty="0">
                <a:solidFill>
                  <a:srgbClr val="4183C4"/>
                </a:solidFill>
                <a:latin typeface="Helvetica Neue" charset="0"/>
                <a:hlinkClick r:id="rId4"/>
              </a:rPr>
              <a:t>rich concise high-level APIs</a:t>
            </a:r>
            <a:r>
              <a:rPr lang="en-US" altLang="en-US" dirty="0">
                <a:solidFill>
                  <a:srgbClr val="333333"/>
                </a:solidFill>
                <a:latin typeface="Helvetica Neue" charset="0"/>
              </a:rPr>
              <a:t> for the programming languages: Scala, Python, Java, R, and SQL.</a:t>
            </a:r>
            <a:endParaRPr lang="de-DE" altLang="en-US" dirty="0"/>
          </a:p>
          <a:p>
            <a:pPr>
              <a:spcBef>
                <a:spcPct val="0"/>
              </a:spcBef>
            </a:pPr>
            <a:endParaRPr lang="en-US" altLang="en-US" dirty="0">
              <a:solidFill>
                <a:srgbClr val="333333"/>
              </a:solidFill>
              <a:latin typeface="Helvetica Neue" charset="0"/>
            </a:endParaRPr>
          </a:p>
          <a:p>
            <a:pPr>
              <a:spcBef>
                <a:spcPct val="0"/>
              </a:spcBef>
            </a:pPr>
            <a:endParaRPr lang="en-US" altLang="en-US" dirty="0">
              <a:solidFill>
                <a:srgbClr val="333333"/>
              </a:solidFill>
              <a:latin typeface="Helvetica Neue" charset="0"/>
            </a:endParaRPr>
          </a:p>
          <a:p>
            <a:pPr>
              <a:spcBef>
                <a:spcPct val="0"/>
              </a:spcBef>
            </a:pPr>
            <a:endParaRPr lang="de-DE" altLang="en-US" dirty="0"/>
          </a:p>
          <a:p>
            <a:pPr>
              <a:spcBef>
                <a:spcPct val="0"/>
              </a:spcBef>
            </a:pPr>
            <a:endParaRPr lang="de-DE" altLang="en-US" dirty="0"/>
          </a:p>
        </p:txBody>
      </p:sp>
      <p:sp>
        <p:nvSpPr>
          <p:cNvPr id="174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fontAlgn="base">
              <a:spcBef>
                <a:spcPct val="0"/>
              </a:spcBef>
              <a:spcAft>
                <a:spcPct val="0"/>
              </a:spcAft>
            </a:pPr>
            <a:fld id="{F9F1E13B-AF37-E64A-B221-97B2E5CA4441}" type="slidenum">
              <a:rPr lang="en-US" altLang="en-US"/>
              <a:pPr fontAlgn="base">
                <a:spcBef>
                  <a:spcPct val="0"/>
                </a:spcBef>
                <a:spcAft>
                  <a:spcPct val="0"/>
                </a:spcAft>
              </a:pPr>
              <a:t>5</a:t>
            </a:fld>
            <a:endParaRPr lang="en-US" altLang="en-US"/>
          </a:p>
        </p:txBody>
      </p:sp>
    </p:spTree>
    <p:extLst>
      <p:ext uri="{BB962C8B-B14F-4D97-AF65-F5344CB8AC3E}">
        <p14:creationId xmlns:p14="http://schemas.microsoft.com/office/powerpoint/2010/main" val="2784701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de-DE" dirty="0"/>
              <a:t>DSE</a:t>
            </a:r>
            <a:r>
              <a:rPr lang="de-DE" baseline="0" dirty="0"/>
              <a:t> </a:t>
            </a:r>
            <a:r>
              <a:rPr lang="de-DE" baseline="0" dirty="0" err="1"/>
              <a:t>Resource</a:t>
            </a:r>
            <a:r>
              <a:rPr lang="de-DE" baseline="0" dirty="0"/>
              <a:t> Manager </a:t>
            </a:r>
            <a:r>
              <a:rPr lang="de-DE" baseline="0" dirty="0" err="1"/>
              <a:t>make</a:t>
            </a:r>
            <a:r>
              <a:rPr lang="de-DE" baseline="0" dirty="0"/>
              <a:t> </a:t>
            </a:r>
            <a:r>
              <a:rPr lang="de-DE" baseline="0" dirty="0" err="1"/>
              <a:t>reservation</a:t>
            </a:r>
            <a:r>
              <a:rPr lang="de-DE" baseline="0" dirty="0"/>
              <a:t> </a:t>
            </a:r>
            <a:r>
              <a:rPr lang="de-DE" baseline="0" dirty="0" err="1"/>
              <a:t>of</a:t>
            </a:r>
            <a:r>
              <a:rPr lang="de-DE" baseline="0" dirty="0"/>
              <a:t> </a:t>
            </a:r>
            <a:r>
              <a:rPr lang="de-DE" baseline="0" dirty="0" err="1"/>
              <a:t>resources</a:t>
            </a:r>
            <a:r>
              <a:rPr lang="de-DE" baseline="0" dirty="0"/>
              <a:t> </a:t>
            </a:r>
            <a:r>
              <a:rPr lang="de-DE" baseline="0" dirty="0" err="1"/>
              <a:t>for</a:t>
            </a:r>
            <a:r>
              <a:rPr lang="de-DE" baseline="0" dirty="0"/>
              <a:t> </a:t>
            </a:r>
            <a:r>
              <a:rPr lang="de-DE" baseline="0" dirty="0" err="1"/>
              <a:t>the</a:t>
            </a:r>
            <a:r>
              <a:rPr lang="de-DE" baseline="0" dirty="0"/>
              <a:t> </a:t>
            </a:r>
            <a:r>
              <a:rPr lang="de-DE" baseline="0" dirty="0" err="1"/>
              <a:t>executer</a:t>
            </a:r>
            <a:r>
              <a:rPr lang="de-DE" baseline="0" dirty="0"/>
              <a:t> on </a:t>
            </a:r>
            <a:r>
              <a:rPr lang="de-DE" baseline="0" dirty="0" err="1"/>
              <a:t>seperated</a:t>
            </a:r>
            <a:r>
              <a:rPr lang="de-DE" baseline="0" dirty="0"/>
              <a:t> </a:t>
            </a:r>
            <a:r>
              <a:rPr lang="de-DE" baseline="0" dirty="0" err="1"/>
              <a:t>nodes</a:t>
            </a:r>
            <a:endParaRPr lang="de-DE" baseline="0" dirty="0"/>
          </a:p>
          <a:p>
            <a:endParaRPr lang="de-DE" dirty="0"/>
          </a:p>
        </p:txBody>
      </p:sp>
      <p:sp>
        <p:nvSpPr>
          <p:cNvPr id="4" name="Slide Number Placeholder 3"/>
          <p:cNvSpPr>
            <a:spLocks noGrp="1"/>
          </p:cNvSpPr>
          <p:nvPr>
            <p:ph type="sldNum" sz="quarter" idx="10"/>
          </p:nvPr>
        </p:nvSpPr>
        <p:spPr/>
        <p:txBody>
          <a:bodyPr/>
          <a:lstStyle/>
          <a:p>
            <a:pPr>
              <a:defRPr/>
            </a:pPr>
            <a:fld id="{BC2D345D-AAFF-904C-BE28-5763DEF29EA1}" type="slidenum">
              <a:rPr lang="en-US" smtClean="0"/>
              <a:pPr>
                <a:defRPr/>
              </a:pPr>
              <a:t>6</a:t>
            </a:fld>
            <a:endParaRPr lang="en-US"/>
          </a:p>
        </p:txBody>
      </p:sp>
    </p:spTree>
    <p:extLst>
      <p:ext uri="{BB962C8B-B14F-4D97-AF65-F5344CB8AC3E}">
        <p14:creationId xmlns:p14="http://schemas.microsoft.com/office/powerpoint/2010/main" val="27984391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Spark is the default mode when you start an analytics node in a packaged installation. Spark runs locally on each node and executes in memory when possible. Spark uses multiple threads instead of multiple processes to achieve parallelism on a single node, avoiding the memory overhead of several JVMs.</a:t>
            </a:r>
            <a:endParaRPr lang="de-DE" altLang="en-US"/>
          </a:p>
          <a:p>
            <a:pPr>
              <a:spcBef>
                <a:spcPct val="0"/>
              </a:spcBef>
            </a:pPr>
            <a:endParaRPr lang="de-DE" altLang="en-US"/>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fontAlgn="base">
              <a:spcBef>
                <a:spcPct val="0"/>
              </a:spcBef>
              <a:spcAft>
                <a:spcPct val="0"/>
              </a:spcAft>
            </a:pPr>
            <a:fld id="{50AFB5FE-221A-5440-8D39-7C4D11EE1D98}" type="slidenum">
              <a:rPr lang="en-US" altLang="en-US"/>
              <a:pPr fontAlgn="base">
                <a:spcBef>
                  <a:spcPct val="0"/>
                </a:spcBef>
                <a:spcAft>
                  <a:spcPct val="0"/>
                </a:spcAft>
              </a:pPr>
              <a:t>9</a:t>
            </a:fld>
            <a:endParaRPr lang="en-US" altLang="en-US"/>
          </a:p>
        </p:txBody>
      </p:sp>
    </p:spTree>
    <p:extLst>
      <p:ext uri="{BB962C8B-B14F-4D97-AF65-F5344CB8AC3E}">
        <p14:creationId xmlns:p14="http://schemas.microsoft.com/office/powerpoint/2010/main" val="9812634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04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dirty="0"/>
          </a:p>
          <a:p>
            <a:pPr>
              <a:spcBef>
                <a:spcPct val="0"/>
              </a:spcBef>
            </a:pPr>
            <a:r>
              <a:rPr lang="en-US" altLang="en-US" dirty="0"/>
              <a:t>RDD vs. </a:t>
            </a:r>
            <a:r>
              <a:rPr lang="en-US" altLang="en-US" dirty="0" err="1"/>
              <a:t>DataFrames</a:t>
            </a:r>
            <a:r>
              <a:rPr lang="en-US" altLang="en-US" dirty="0"/>
              <a:t> vs. </a:t>
            </a:r>
            <a:r>
              <a:rPr lang="en-US" altLang="en-US" dirty="0" err="1"/>
              <a:t>DataSets</a:t>
            </a:r>
            <a:endParaRPr lang="en-US" altLang="en-US" dirty="0"/>
          </a:p>
          <a:p>
            <a:pPr>
              <a:spcBef>
                <a:spcPct val="0"/>
              </a:spcBef>
            </a:pPr>
            <a:r>
              <a:rPr lang="en-US" altLang="en-US" dirty="0"/>
              <a:t>https://</a:t>
            </a:r>
            <a:r>
              <a:rPr lang="en-US" altLang="en-US" dirty="0" err="1"/>
              <a:t>code.facebook.com</a:t>
            </a:r>
            <a:r>
              <a:rPr lang="en-US" altLang="en-US" dirty="0"/>
              <a:t>/posts/1671373793181703/apache-spark-scale-a-60-tb-production-use-case/</a:t>
            </a:r>
          </a:p>
          <a:p>
            <a:pPr>
              <a:spcBef>
                <a:spcPct val="0"/>
              </a:spcBef>
            </a:pPr>
            <a:endParaRPr lang="en-US" altLang="en-US" dirty="0"/>
          </a:p>
          <a:p>
            <a:pPr marL="0" marR="0" indent="0" algn="l" defTabSz="457200" rtl="0" eaLnBrk="1" fontAlgn="base" latinLnBrk="0" hangingPunct="1">
              <a:lnSpc>
                <a:spcPct val="100000"/>
              </a:lnSpc>
              <a:spcBef>
                <a:spcPct val="0"/>
              </a:spcBef>
              <a:spcAft>
                <a:spcPct val="0"/>
              </a:spcAft>
              <a:buClrTx/>
              <a:buSzTx/>
              <a:buFontTx/>
              <a:buNone/>
              <a:tabLst/>
              <a:defRPr/>
            </a:pPr>
            <a:r>
              <a:rPr lang="en-US" altLang="en-US" sz="1200" dirty="0" err="1">
                <a:latin typeface="Century Gothic" charset="0"/>
                <a:ea typeface="Century Gothic" charset="0"/>
                <a:cs typeface="Century Gothic" charset="0"/>
              </a:rPr>
              <a:t>Optimisation</a:t>
            </a:r>
            <a:r>
              <a:rPr lang="en-US" altLang="en-US" sz="1200" dirty="0">
                <a:latin typeface="Century Gothic" charset="0"/>
                <a:ea typeface="Century Gothic" charset="0"/>
                <a:cs typeface="Century Gothic" charset="0"/>
              </a:rPr>
              <a:t> and Lazy Evaluation: sequence of transformations to be performed on RDDs without actually spending compute time on them. Spark natively represents these transformations as a </a:t>
            </a:r>
            <a:r>
              <a:rPr lang="en-US" altLang="en-US" sz="1200" dirty="0">
                <a:latin typeface="Century Gothic" charset="0"/>
                <a:ea typeface="Century Gothic" charset="0"/>
                <a:cs typeface="Century Gothic" charset="0"/>
                <a:hlinkClick r:id="rId3"/>
              </a:rPr>
              <a:t>Directed Acyclic Graph (DAG)</a:t>
            </a:r>
            <a:r>
              <a:rPr lang="en-US" altLang="en-US" sz="1200" dirty="0">
                <a:latin typeface="Century Gothic" charset="0"/>
                <a:ea typeface="Century Gothic" charset="0"/>
                <a:cs typeface="Century Gothic" charset="0"/>
              </a:rPr>
              <a:t> and </a:t>
            </a:r>
            <a:r>
              <a:rPr lang="en-US" altLang="en-US" sz="1200" dirty="0">
                <a:latin typeface="Century Gothic" charset="0"/>
                <a:ea typeface="Century Gothic" charset="0"/>
                <a:cs typeface="Century Gothic" charset="0"/>
                <a:hlinkClick r:id="rId4"/>
              </a:rPr>
              <a:t>Spark’s Catalyst Optimizer</a:t>
            </a:r>
            <a:r>
              <a:rPr lang="en-US" altLang="en-US" sz="1200" dirty="0">
                <a:latin typeface="Century Gothic" charset="0"/>
                <a:ea typeface="Century Gothic" charset="0"/>
                <a:cs typeface="Century Gothic" charset="0"/>
              </a:rPr>
              <a:t> allows such computational graphs to be </a:t>
            </a:r>
            <a:r>
              <a:rPr lang="en-US" altLang="en-US" sz="1200" dirty="0" err="1">
                <a:latin typeface="Century Gothic" charset="0"/>
                <a:ea typeface="Century Gothic" charset="0"/>
                <a:cs typeface="Century Gothic" charset="0"/>
              </a:rPr>
              <a:t>optimised</a:t>
            </a:r>
            <a:r>
              <a:rPr lang="en-US" altLang="en-US" sz="1200" dirty="0">
                <a:latin typeface="Century Gothic" charset="0"/>
                <a:ea typeface="Century Gothic" charset="0"/>
                <a:cs typeface="Century Gothic" charset="0"/>
              </a:rPr>
              <a:t> and staged appropriately, based on the memory settings. </a:t>
            </a:r>
            <a:endParaRPr lang="en-US" altLang="en-US" sz="1200" dirty="0">
              <a:solidFill>
                <a:srgbClr val="000000"/>
              </a:solidFill>
              <a:latin typeface="Century Gothic" charset="0"/>
              <a:ea typeface="Century Gothic" charset="0"/>
              <a:cs typeface="Century Gothic" charset="0"/>
            </a:endParaRPr>
          </a:p>
          <a:p>
            <a:pPr>
              <a:spcBef>
                <a:spcPct val="0"/>
              </a:spcBef>
            </a:pPr>
            <a:endParaRPr lang="en-US" altLang="en-US" dirty="0"/>
          </a:p>
          <a:p>
            <a:pPr>
              <a:spcBef>
                <a:spcPct val="0"/>
              </a:spcBef>
            </a:pPr>
            <a:endParaRPr lang="en-US" altLang="en-US" dirty="0"/>
          </a:p>
          <a:p>
            <a:pPr>
              <a:spcBef>
                <a:spcPct val="0"/>
              </a:spcBef>
            </a:pPr>
            <a:endParaRPr lang="en-US" altLang="en-US" dirty="0"/>
          </a:p>
          <a:p>
            <a:pPr>
              <a:spcBef>
                <a:spcPct val="0"/>
              </a:spcBef>
            </a:pPr>
            <a:r>
              <a:rPr lang="en-US" altLang="en-US" dirty="0"/>
              <a:t>Resilient Distributed Datasets are Apache Spark’s data abstraction, and the features they are built and implemented with are responsible for their significant speed. More about RDDs below:</a:t>
            </a:r>
          </a:p>
          <a:p>
            <a:pPr>
              <a:spcBef>
                <a:spcPct val="0"/>
              </a:spcBef>
            </a:pPr>
            <a:r>
              <a:rPr lang="en-US" altLang="en-US" dirty="0"/>
              <a:t>RDDs are read-only, partitioned data stores, which are distributed across many machines (typically on a cluster)</a:t>
            </a:r>
          </a:p>
          <a:p>
            <a:pPr>
              <a:spcBef>
                <a:spcPct val="0"/>
              </a:spcBef>
            </a:pPr>
            <a:r>
              <a:rPr lang="en-US" altLang="en-US" dirty="0"/>
              <a:t>RDDs can be invoked within Spark through </a:t>
            </a:r>
            <a:r>
              <a:rPr lang="en-US" altLang="en-US" dirty="0" err="1"/>
              <a:t>Pyspark</a:t>
            </a:r>
            <a:r>
              <a:rPr lang="en-US" altLang="en-US" dirty="0"/>
              <a:t>, Spark SQL or Spark Scala. Data which is ingested, or exists on the disk on the Linux file system or on the Hadoop Distributed File System (HDFS) can be taken and converted to a distributed dataset.</a:t>
            </a:r>
          </a:p>
          <a:p>
            <a:pPr>
              <a:spcBef>
                <a:spcPct val="0"/>
              </a:spcBef>
            </a:pPr>
            <a:r>
              <a:rPr lang="en-US" altLang="en-US" dirty="0"/>
              <a:t>The key reasons RDDs are an abstraction that works better for distributed data processing, is because they don’t feature some of the issues that </a:t>
            </a:r>
            <a:r>
              <a:rPr lang="en-US" altLang="en-US" dirty="0" err="1"/>
              <a:t>MapReduce</a:t>
            </a:r>
            <a:r>
              <a:rPr lang="en-US" altLang="en-US" dirty="0"/>
              <a:t>, the older paradigm for data processing (which Spark is replacing increasingly). Chiefly, these are:</a:t>
            </a:r>
          </a:p>
          <a:p>
            <a:pPr lvl="1">
              <a:spcBef>
                <a:spcPct val="0"/>
              </a:spcBef>
            </a:pPr>
            <a:r>
              <a:rPr lang="en-US" altLang="en-US" b="1" dirty="0"/>
              <a:t>Replication</a:t>
            </a:r>
            <a:r>
              <a:rPr lang="en-US" altLang="en-US" dirty="0"/>
              <a:t>: Replication of data on different parts of a cluster, is a feature of HDFS that enables data to be stored in a fault-tolerant manner. Spark’s RDDs address fault tolerance by using a lineage graph. The different name (resilient, as opposed to replicated) indicates this difference of implementation in the core functionality of Spark</a:t>
            </a:r>
          </a:p>
          <a:p>
            <a:pPr lvl="1">
              <a:spcBef>
                <a:spcPct val="0"/>
              </a:spcBef>
            </a:pPr>
            <a:r>
              <a:rPr lang="en-US" altLang="en-US" b="1" dirty="0"/>
              <a:t>Serialization: </a:t>
            </a:r>
            <a:r>
              <a:rPr lang="en-US" altLang="en-US" dirty="0"/>
              <a:t>Serialization in </a:t>
            </a:r>
            <a:r>
              <a:rPr lang="en-US" altLang="en-US" dirty="0" err="1"/>
              <a:t>MapReduce</a:t>
            </a:r>
            <a:r>
              <a:rPr lang="en-US" altLang="en-US" dirty="0"/>
              <a:t> bogs it down, speed wise, in operations like shuffling and sorting.</a:t>
            </a:r>
          </a:p>
          <a:p>
            <a:pPr lvl="1">
              <a:spcBef>
                <a:spcPct val="0"/>
              </a:spcBef>
            </a:pPr>
            <a:r>
              <a:rPr lang="en-US" altLang="en-US" b="1" dirty="0"/>
              <a:t>Disk IO : </a:t>
            </a:r>
            <a:r>
              <a:rPr lang="en-US" altLang="en-US" dirty="0"/>
              <a:t>One of the most computationally expensive operations is writing files to disk and reading them again, and this kind of Disk input-output impacts the performance of big compute jobs. Although Apache Spark can cache and persist RDDs to save time during in-memory computation, it is primarily an in-memory processing engine that depends on cheap access to RAM (which differs from the “commodity hardware” argument that’s made for Hadoop). Disk IO is expensive and time consuming in “big compute” jobs (as opposed to “big data”, which refers to large data set storage and handling). At every stage of a map or reduce step in </a:t>
            </a:r>
            <a:r>
              <a:rPr lang="en-US" altLang="en-US" dirty="0" err="1"/>
              <a:t>MapReduce</a:t>
            </a:r>
            <a:r>
              <a:rPr lang="en-US" altLang="en-US" dirty="0"/>
              <a:t>, there is Disk IO, which is avoided because Spark’s resource manager and </a:t>
            </a:r>
            <a:r>
              <a:rPr lang="en-US" altLang="en-US" dirty="0" err="1"/>
              <a:t>optimiser</a:t>
            </a:r>
            <a:r>
              <a:rPr lang="en-US" altLang="en-US" dirty="0"/>
              <a:t> allow for fine-grained control over scheduling and resilient processing.</a:t>
            </a:r>
          </a:p>
          <a:p>
            <a:pPr lvl="1">
              <a:spcBef>
                <a:spcPct val="0"/>
              </a:spcBef>
            </a:pPr>
            <a:r>
              <a:rPr lang="en-US" altLang="en-US" b="1" dirty="0" err="1"/>
              <a:t>Optimisation</a:t>
            </a:r>
            <a:r>
              <a:rPr lang="en-US" altLang="en-US" b="1" dirty="0"/>
              <a:t> and Lazy Evaluation: </a:t>
            </a:r>
            <a:r>
              <a:rPr lang="en-US" altLang="en-US" dirty="0"/>
              <a:t>These are mentioned together since lazy evaluation (a la Scala) allows a sequence of transformations to be performed on RDDs without actually spending compute time on them. Spark natively represents these transformations as a </a:t>
            </a:r>
            <a:r>
              <a:rPr lang="en-US" altLang="en-US" dirty="0">
                <a:hlinkClick r:id="rId3"/>
              </a:rPr>
              <a:t>Directed Acyclic Graph (DAG)</a:t>
            </a:r>
            <a:r>
              <a:rPr lang="en-US" altLang="en-US" dirty="0"/>
              <a:t> and </a:t>
            </a:r>
            <a:r>
              <a:rPr lang="en-US" altLang="en-US" dirty="0">
                <a:hlinkClick r:id="rId4"/>
              </a:rPr>
              <a:t>Spark’s Catalyst Optimizer</a:t>
            </a:r>
            <a:r>
              <a:rPr lang="en-US" altLang="en-US" dirty="0"/>
              <a:t> allows such computational graphs to be </a:t>
            </a:r>
            <a:r>
              <a:rPr lang="en-US" altLang="en-US" dirty="0" err="1"/>
              <a:t>optimised</a:t>
            </a:r>
            <a:r>
              <a:rPr lang="en-US" altLang="en-US" dirty="0"/>
              <a:t> and staged appropriately, based on the memory settings. Spark’s native resource manager is capable of handling various tasks by itself in conjunction with a file system, but Spark also integrates with existing resource managers in Hadoop based file systems (such as YARN).</a:t>
            </a:r>
          </a:p>
          <a:p>
            <a:pPr>
              <a:spcBef>
                <a:spcPct val="0"/>
              </a:spcBef>
            </a:pPr>
            <a:endParaRPr lang="de-DE" altLang="en-US" dirty="0"/>
          </a:p>
          <a:p>
            <a:pPr>
              <a:spcBef>
                <a:spcPct val="0"/>
              </a:spcBef>
            </a:pPr>
            <a:endParaRPr lang="de-DE" altLang="en-US" dirty="0"/>
          </a:p>
          <a:p>
            <a:pPr>
              <a:spcBef>
                <a:spcPct val="0"/>
              </a:spcBef>
            </a:pPr>
            <a:r>
              <a:rPr lang="de-DE" altLang="en-US" b="1" dirty="0"/>
              <a:t>Updates </a:t>
            </a:r>
            <a:r>
              <a:rPr lang="de-DE" altLang="en-US" b="1" dirty="0" err="1"/>
              <a:t>to</a:t>
            </a:r>
            <a:r>
              <a:rPr lang="de-DE" altLang="en-US" b="1" dirty="0"/>
              <a:t> </a:t>
            </a:r>
            <a:r>
              <a:rPr lang="de-DE" altLang="en-US" b="1" dirty="0" err="1"/>
              <a:t>the</a:t>
            </a:r>
            <a:r>
              <a:rPr lang="de-DE" altLang="en-US" b="1" dirty="0"/>
              <a:t> RDD </a:t>
            </a:r>
            <a:r>
              <a:rPr lang="de-DE" altLang="en-US" b="1" dirty="0" err="1"/>
              <a:t>approach</a:t>
            </a:r>
            <a:r>
              <a:rPr lang="de-DE" altLang="en-US" b="1" dirty="0"/>
              <a:t>: </a:t>
            </a:r>
            <a:r>
              <a:rPr lang="de-DE" altLang="en-US" dirty="0"/>
              <a:t>In 2015, </a:t>
            </a:r>
            <a:r>
              <a:rPr lang="de-DE" altLang="en-US" dirty="0" err="1"/>
              <a:t>Databricks</a:t>
            </a:r>
            <a:r>
              <a:rPr lang="de-DE" altLang="en-US" dirty="0"/>
              <a:t> </a:t>
            </a:r>
            <a:r>
              <a:rPr lang="de-DE" altLang="en-US" dirty="0" err="1"/>
              <a:t>introduced</a:t>
            </a:r>
            <a:r>
              <a:rPr lang="de-DE" altLang="en-US" dirty="0"/>
              <a:t> </a:t>
            </a:r>
            <a:r>
              <a:rPr lang="de-DE" altLang="en-US" dirty="0" err="1"/>
              <a:t>the</a:t>
            </a:r>
            <a:r>
              <a:rPr lang="de-DE" altLang="en-US" dirty="0"/>
              <a:t> Dataframe </a:t>
            </a:r>
            <a:r>
              <a:rPr lang="de-DE" altLang="en-US" dirty="0" err="1"/>
              <a:t>and</a:t>
            </a:r>
            <a:r>
              <a:rPr lang="de-DE" altLang="en-US" dirty="0"/>
              <a:t> Dataset </a:t>
            </a:r>
            <a:r>
              <a:rPr lang="de-DE" altLang="en-US" dirty="0" err="1"/>
              <a:t>abstractions</a:t>
            </a:r>
            <a:r>
              <a:rPr lang="de-DE" altLang="en-US" dirty="0"/>
              <a:t> </a:t>
            </a:r>
            <a:r>
              <a:rPr lang="de-DE" altLang="en-US" dirty="0" err="1"/>
              <a:t>for</a:t>
            </a:r>
            <a:r>
              <a:rPr lang="de-DE" altLang="en-US" dirty="0"/>
              <a:t> </a:t>
            </a:r>
            <a:r>
              <a:rPr lang="de-DE" altLang="en-US" dirty="0" err="1"/>
              <a:t>managing</a:t>
            </a:r>
            <a:r>
              <a:rPr lang="de-DE" altLang="en-US" dirty="0"/>
              <a:t> </a:t>
            </a:r>
            <a:r>
              <a:rPr lang="de-DE" altLang="en-US" dirty="0" err="1"/>
              <a:t>data</a:t>
            </a:r>
            <a:r>
              <a:rPr lang="de-DE" altLang="en-US" dirty="0"/>
              <a:t> in a </a:t>
            </a:r>
            <a:r>
              <a:rPr lang="de-DE" altLang="en-US" dirty="0" err="1"/>
              <a:t>distributed</a:t>
            </a:r>
            <a:r>
              <a:rPr lang="de-DE" altLang="en-US" dirty="0"/>
              <a:t> </a:t>
            </a:r>
            <a:r>
              <a:rPr lang="de-DE" altLang="en-US" dirty="0" err="1"/>
              <a:t>fashion</a:t>
            </a:r>
            <a:r>
              <a:rPr lang="de-DE" altLang="en-US" dirty="0"/>
              <a:t>. These </a:t>
            </a:r>
            <a:r>
              <a:rPr lang="de-DE" altLang="en-US" dirty="0" err="1"/>
              <a:t>differ</a:t>
            </a:r>
            <a:r>
              <a:rPr lang="de-DE" altLang="en-US" dirty="0"/>
              <a:t> in </a:t>
            </a:r>
            <a:r>
              <a:rPr lang="de-DE" altLang="en-US" dirty="0" err="1"/>
              <a:t>implementation</a:t>
            </a:r>
            <a:r>
              <a:rPr lang="de-DE" altLang="en-US" dirty="0"/>
              <a:t> </a:t>
            </a:r>
            <a:r>
              <a:rPr lang="de-DE" altLang="en-US" dirty="0" err="1"/>
              <a:t>from</a:t>
            </a:r>
            <a:r>
              <a:rPr lang="de-DE" altLang="en-US" dirty="0"/>
              <a:t> RDDs, </a:t>
            </a:r>
            <a:r>
              <a:rPr lang="de-DE" altLang="en-US" dirty="0" err="1"/>
              <a:t>while</a:t>
            </a:r>
            <a:r>
              <a:rPr lang="de-DE" altLang="en-US" dirty="0"/>
              <a:t> </a:t>
            </a:r>
            <a:r>
              <a:rPr lang="de-DE" altLang="en-US" dirty="0" err="1"/>
              <a:t>they</a:t>
            </a:r>
            <a:r>
              <a:rPr lang="de-DE" altLang="en-US" dirty="0"/>
              <a:t> </a:t>
            </a:r>
            <a:r>
              <a:rPr lang="de-DE" altLang="en-US" dirty="0" err="1"/>
              <a:t>use</a:t>
            </a:r>
            <a:r>
              <a:rPr lang="de-DE" altLang="en-US" dirty="0"/>
              <a:t> </a:t>
            </a:r>
            <a:r>
              <a:rPr lang="de-DE" altLang="en-US" dirty="0" err="1"/>
              <a:t>many</a:t>
            </a:r>
            <a:r>
              <a:rPr lang="de-DE" altLang="en-US" dirty="0"/>
              <a:t> essential </a:t>
            </a:r>
            <a:r>
              <a:rPr lang="de-DE" altLang="en-US" dirty="0" err="1"/>
              <a:t>features</a:t>
            </a:r>
            <a:r>
              <a:rPr lang="de-DE" altLang="en-US" dirty="0"/>
              <a:t> </a:t>
            </a:r>
            <a:r>
              <a:rPr lang="de-DE" altLang="en-US" dirty="0" err="1"/>
              <a:t>of</a:t>
            </a:r>
            <a:r>
              <a:rPr lang="de-DE" altLang="en-US" dirty="0"/>
              <a:t> RDDs </a:t>
            </a:r>
            <a:r>
              <a:rPr lang="de-DE" altLang="en-US" dirty="0" err="1"/>
              <a:t>themselves</a:t>
            </a:r>
            <a:r>
              <a:rPr lang="de-DE" altLang="en-US" dirty="0"/>
              <a:t>. </a:t>
            </a:r>
            <a:r>
              <a:rPr lang="de-DE" altLang="en-US" dirty="0" err="1"/>
              <a:t>Conversion</a:t>
            </a:r>
            <a:r>
              <a:rPr lang="de-DE" altLang="en-US" dirty="0"/>
              <a:t> </a:t>
            </a:r>
            <a:r>
              <a:rPr lang="de-DE" altLang="en-US" dirty="0" err="1"/>
              <a:t>between</a:t>
            </a:r>
            <a:r>
              <a:rPr lang="de-DE" altLang="en-US" dirty="0"/>
              <a:t> RDDs, Datasets </a:t>
            </a:r>
            <a:r>
              <a:rPr lang="de-DE" altLang="en-US" dirty="0" err="1"/>
              <a:t>and</a:t>
            </a:r>
            <a:r>
              <a:rPr lang="de-DE" altLang="en-US" dirty="0"/>
              <a:t> Dataframes </a:t>
            </a:r>
            <a:r>
              <a:rPr lang="de-DE" altLang="en-US" dirty="0" err="1"/>
              <a:t>is</a:t>
            </a:r>
            <a:r>
              <a:rPr lang="de-DE" altLang="en-US" dirty="0"/>
              <a:t> </a:t>
            </a:r>
            <a:r>
              <a:rPr lang="de-DE" altLang="en-US" dirty="0" err="1"/>
              <a:t>possible</a:t>
            </a:r>
            <a:r>
              <a:rPr lang="de-DE" altLang="en-US" dirty="0"/>
              <a:t> </a:t>
            </a:r>
            <a:r>
              <a:rPr lang="de-DE" altLang="en-US" dirty="0" err="1"/>
              <a:t>within</a:t>
            </a:r>
            <a:r>
              <a:rPr lang="de-DE" altLang="en-US" dirty="0"/>
              <a:t> Spark. This </a:t>
            </a:r>
            <a:r>
              <a:rPr lang="de-DE" altLang="en-US" dirty="0" err="1"/>
              <a:t>has</a:t>
            </a:r>
            <a:r>
              <a:rPr lang="de-DE" altLang="en-US" dirty="0"/>
              <a:t> </a:t>
            </a:r>
            <a:r>
              <a:rPr lang="de-DE" altLang="en-US" dirty="0" err="1"/>
              <a:t>resulted</a:t>
            </a:r>
            <a:r>
              <a:rPr lang="de-DE" altLang="en-US" dirty="0"/>
              <a:t> in </a:t>
            </a:r>
            <a:r>
              <a:rPr lang="de-DE" altLang="en-US" dirty="0" err="1"/>
              <a:t>performance</a:t>
            </a:r>
            <a:r>
              <a:rPr lang="de-DE" altLang="en-US" dirty="0"/>
              <a:t> </a:t>
            </a:r>
            <a:r>
              <a:rPr lang="de-DE" altLang="en-US" dirty="0" err="1"/>
              <a:t>gains</a:t>
            </a:r>
            <a:r>
              <a:rPr lang="de-DE" altLang="en-US" dirty="0"/>
              <a:t> </a:t>
            </a:r>
            <a:r>
              <a:rPr lang="de-DE" altLang="en-US" dirty="0" err="1"/>
              <a:t>even</a:t>
            </a:r>
            <a:r>
              <a:rPr lang="de-DE" altLang="en-US" dirty="0"/>
              <a:t> </a:t>
            </a:r>
            <a:r>
              <a:rPr lang="de-DE" altLang="en-US" dirty="0" err="1"/>
              <a:t>more</a:t>
            </a:r>
            <a:r>
              <a:rPr lang="de-DE" altLang="en-US" dirty="0"/>
              <a:t> </a:t>
            </a:r>
            <a:r>
              <a:rPr lang="de-DE" altLang="en-US" dirty="0" err="1"/>
              <a:t>significant</a:t>
            </a:r>
            <a:r>
              <a:rPr lang="de-DE" altLang="en-US" dirty="0"/>
              <a:t> </a:t>
            </a:r>
            <a:r>
              <a:rPr lang="de-DE" altLang="en-US" dirty="0" err="1"/>
              <a:t>than</a:t>
            </a:r>
            <a:r>
              <a:rPr lang="de-DE" altLang="en-US" dirty="0"/>
              <a:t> </a:t>
            </a:r>
            <a:r>
              <a:rPr lang="de-DE" altLang="en-US" dirty="0" err="1"/>
              <a:t>that</a:t>
            </a:r>
            <a:r>
              <a:rPr lang="de-DE" altLang="en-US" dirty="0"/>
              <a:t> </a:t>
            </a:r>
            <a:r>
              <a:rPr lang="de-DE" altLang="en-US" dirty="0" err="1"/>
              <a:t>experienced</a:t>
            </a:r>
            <a:r>
              <a:rPr lang="de-DE" altLang="en-US" dirty="0"/>
              <a:t> in </a:t>
            </a:r>
            <a:r>
              <a:rPr lang="de-DE" altLang="en-US" dirty="0" err="1"/>
              <a:t>the</a:t>
            </a:r>
            <a:r>
              <a:rPr lang="de-DE" altLang="en-US" dirty="0"/>
              <a:t> </a:t>
            </a:r>
            <a:r>
              <a:rPr lang="de-DE" altLang="en-US" dirty="0" err="1"/>
              <a:t>switch</a:t>
            </a:r>
            <a:r>
              <a:rPr lang="de-DE" altLang="en-US" dirty="0"/>
              <a:t> </a:t>
            </a:r>
            <a:r>
              <a:rPr lang="de-DE" altLang="en-US" dirty="0" err="1"/>
              <a:t>from</a:t>
            </a:r>
            <a:r>
              <a:rPr lang="de-DE" altLang="en-US" dirty="0"/>
              <a:t> </a:t>
            </a:r>
            <a:r>
              <a:rPr lang="de-DE" altLang="en-US" dirty="0" err="1"/>
              <a:t>MapReduce</a:t>
            </a:r>
            <a:r>
              <a:rPr lang="de-DE" altLang="en-US" dirty="0"/>
              <a:t> </a:t>
            </a:r>
            <a:r>
              <a:rPr lang="de-DE" altLang="en-US" dirty="0" err="1"/>
              <a:t>and</a:t>
            </a:r>
            <a:r>
              <a:rPr lang="de-DE" altLang="en-US" dirty="0"/>
              <a:t> Spark. </a:t>
            </a:r>
            <a:r>
              <a:rPr lang="de-DE" altLang="en-US" dirty="0" err="1"/>
              <a:t>What’s</a:t>
            </a:r>
            <a:r>
              <a:rPr lang="de-DE" altLang="en-US" dirty="0"/>
              <a:t> </a:t>
            </a:r>
            <a:r>
              <a:rPr lang="de-DE" altLang="en-US" dirty="0" err="1"/>
              <a:t>more</a:t>
            </a:r>
            <a:r>
              <a:rPr lang="de-DE" altLang="en-US" dirty="0"/>
              <a:t>, </a:t>
            </a:r>
            <a:r>
              <a:rPr lang="de-DE" altLang="en-US" dirty="0" err="1"/>
              <a:t>programmers</a:t>
            </a:r>
            <a:r>
              <a:rPr lang="de-DE" altLang="en-US" dirty="0"/>
              <a:t> </a:t>
            </a:r>
            <a:r>
              <a:rPr lang="de-DE" altLang="en-US" dirty="0" err="1"/>
              <a:t>using</a:t>
            </a:r>
            <a:r>
              <a:rPr lang="de-DE" altLang="en-US" dirty="0"/>
              <a:t> R </a:t>
            </a:r>
            <a:r>
              <a:rPr lang="de-DE" altLang="en-US" dirty="0" err="1"/>
              <a:t>and</a:t>
            </a:r>
            <a:r>
              <a:rPr lang="de-DE" altLang="en-US" dirty="0"/>
              <a:t> Python </a:t>
            </a:r>
            <a:r>
              <a:rPr lang="de-DE" altLang="en-US" dirty="0" err="1"/>
              <a:t>for</a:t>
            </a:r>
            <a:r>
              <a:rPr lang="de-DE" altLang="en-US" dirty="0"/>
              <a:t> Data Science </a:t>
            </a:r>
            <a:r>
              <a:rPr lang="de-DE" altLang="en-US" dirty="0" err="1"/>
              <a:t>don’t</a:t>
            </a:r>
            <a:r>
              <a:rPr lang="de-DE" altLang="en-US" dirty="0"/>
              <a:t> </a:t>
            </a:r>
            <a:r>
              <a:rPr lang="de-DE" altLang="en-US" dirty="0" err="1"/>
              <a:t>need</a:t>
            </a:r>
            <a:r>
              <a:rPr lang="de-DE" altLang="en-US" dirty="0"/>
              <a:t> </a:t>
            </a:r>
            <a:r>
              <a:rPr lang="de-DE" altLang="en-US" dirty="0" err="1"/>
              <a:t>to</a:t>
            </a:r>
            <a:r>
              <a:rPr lang="de-DE" altLang="en-US" dirty="0"/>
              <a:t> </a:t>
            </a:r>
            <a:r>
              <a:rPr lang="de-DE" altLang="en-US" dirty="0" err="1"/>
              <a:t>learn</a:t>
            </a:r>
            <a:r>
              <a:rPr lang="de-DE" altLang="en-US" dirty="0"/>
              <a:t> Scala </a:t>
            </a:r>
            <a:r>
              <a:rPr lang="de-DE" altLang="en-US" dirty="0" err="1"/>
              <a:t>to</a:t>
            </a:r>
            <a:r>
              <a:rPr lang="de-DE" altLang="en-US" dirty="0"/>
              <a:t> </a:t>
            </a:r>
            <a:r>
              <a:rPr lang="de-DE" altLang="en-US" dirty="0" err="1"/>
              <a:t>make</a:t>
            </a:r>
            <a:r>
              <a:rPr lang="de-DE" altLang="en-US" dirty="0"/>
              <a:t> </a:t>
            </a:r>
            <a:r>
              <a:rPr lang="de-DE" altLang="en-US" dirty="0" err="1"/>
              <a:t>code</a:t>
            </a:r>
            <a:r>
              <a:rPr lang="de-DE" altLang="en-US" dirty="0"/>
              <a:t> </a:t>
            </a:r>
            <a:r>
              <a:rPr lang="de-DE" altLang="en-US" dirty="0" err="1"/>
              <a:t>faster</a:t>
            </a:r>
            <a:r>
              <a:rPr lang="de-DE" altLang="en-US" dirty="0"/>
              <a:t>, </a:t>
            </a:r>
            <a:r>
              <a:rPr lang="de-DE" altLang="en-US" dirty="0" err="1"/>
              <a:t>since</a:t>
            </a:r>
            <a:r>
              <a:rPr lang="de-DE" altLang="en-US" dirty="0"/>
              <a:t> </a:t>
            </a:r>
            <a:r>
              <a:rPr lang="de-DE" altLang="en-US" dirty="0" err="1"/>
              <a:t>Pyspark</a:t>
            </a:r>
            <a:r>
              <a:rPr lang="de-DE" altLang="en-US" dirty="0"/>
              <a:t> </a:t>
            </a:r>
            <a:r>
              <a:rPr lang="de-DE" altLang="en-US" dirty="0" err="1"/>
              <a:t>and</a:t>
            </a:r>
            <a:r>
              <a:rPr lang="de-DE" altLang="en-US" dirty="0"/>
              <a:t> </a:t>
            </a:r>
            <a:r>
              <a:rPr lang="de-DE" altLang="en-US" dirty="0" err="1"/>
              <a:t>SparkR’s</a:t>
            </a:r>
            <a:r>
              <a:rPr lang="de-DE" altLang="en-US" dirty="0"/>
              <a:t> Dataframe </a:t>
            </a:r>
            <a:r>
              <a:rPr lang="de-DE" altLang="en-US" dirty="0" err="1"/>
              <a:t>compute</a:t>
            </a:r>
            <a:r>
              <a:rPr lang="de-DE" altLang="en-US" dirty="0"/>
              <a:t> </a:t>
            </a:r>
            <a:r>
              <a:rPr lang="de-DE" altLang="en-US" dirty="0" err="1"/>
              <a:t>performance</a:t>
            </a:r>
            <a:r>
              <a:rPr lang="de-DE" altLang="en-US" dirty="0"/>
              <a:t> </a:t>
            </a:r>
            <a:r>
              <a:rPr lang="de-DE" altLang="en-US" dirty="0" err="1"/>
              <a:t>is</a:t>
            </a:r>
            <a:r>
              <a:rPr lang="de-DE" altLang="en-US" dirty="0"/>
              <a:t> at par </a:t>
            </a:r>
            <a:r>
              <a:rPr lang="de-DE" altLang="en-US" dirty="0" err="1"/>
              <a:t>with</a:t>
            </a:r>
            <a:r>
              <a:rPr lang="de-DE" altLang="en-US" dirty="0"/>
              <a:t> Dataframe </a:t>
            </a:r>
            <a:r>
              <a:rPr lang="de-DE" altLang="en-US" dirty="0" err="1"/>
              <a:t>compute</a:t>
            </a:r>
            <a:r>
              <a:rPr lang="de-DE" altLang="en-US" dirty="0"/>
              <a:t> </a:t>
            </a:r>
            <a:r>
              <a:rPr lang="de-DE" altLang="en-US" dirty="0" err="1"/>
              <a:t>performance</a:t>
            </a:r>
            <a:r>
              <a:rPr lang="de-DE" altLang="en-US" dirty="0"/>
              <a:t> </a:t>
            </a:r>
            <a:r>
              <a:rPr lang="de-DE" altLang="en-US" dirty="0" err="1"/>
              <a:t>for</a:t>
            </a:r>
            <a:r>
              <a:rPr lang="de-DE" altLang="en-US" dirty="0"/>
              <a:t> Java </a:t>
            </a:r>
            <a:r>
              <a:rPr lang="de-DE" altLang="en-US" dirty="0" err="1"/>
              <a:t>or</a:t>
            </a:r>
            <a:r>
              <a:rPr lang="de-DE" altLang="en-US" dirty="0"/>
              <a:t> Scala. More </a:t>
            </a:r>
            <a:r>
              <a:rPr lang="de-DE" altLang="en-US" dirty="0">
                <a:hlinkClick r:id="rId5"/>
              </a:rPr>
              <a:t>here</a:t>
            </a:r>
            <a:r>
              <a:rPr lang="de-DE" altLang="en-US" dirty="0"/>
              <a:t> (PDF).</a:t>
            </a:r>
          </a:p>
          <a:p>
            <a:pPr>
              <a:spcBef>
                <a:spcPct val="0"/>
              </a:spcBef>
            </a:pPr>
            <a:endParaRPr lang="de-DE" altLang="en-US" dirty="0"/>
          </a:p>
          <a:p>
            <a:pPr>
              <a:spcBef>
                <a:spcPct val="0"/>
              </a:spcBef>
            </a:pPr>
            <a:endParaRPr lang="de-DE" altLang="en-US" dirty="0"/>
          </a:p>
          <a:p>
            <a:pPr>
              <a:spcBef>
                <a:spcPct val="0"/>
              </a:spcBef>
            </a:pPr>
            <a:r>
              <a:rPr lang="de-DE" altLang="en-US" dirty="0"/>
              <a:t>http://</a:t>
            </a:r>
            <a:r>
              <a:rPr lang="de-DE" altLang="en-US" dirty="0" err="1"/>
              <a:t>www-bcf.usc.edu</a:t>
            </a:r>
            <a:r>
              <a:rPr lang="de-DE" altLang="en-US" dirty="0"/>
              <a:t>/~</a:t>
            </a:r>
            <a:r>
              <a:rPr lang="de-DE" altLang="en-US" dirty="0" err="1"/>
              <a:t>minlanyu</a:t>
            </a:r>
            <a:r>
              <a:rPr lang="de-DE" altLang="en-US" dirty="0"/>
              <a:t>/</a:t>
            </a:r>
            <a:r>
              <a:rPr lang="de-DE" altLang="en-US" dirty="0" err="1"/>
              <a:t>teach</a:t>
            </a:r>
            <a:r>
              <a:rPr lang="de-DE" altLang="en-US" dirty="0"/>
              <a:t>/csci599-fall12/</a:t>
            </a:r>
            <a:r>
              <a:rPr lang="de-DE" altLang="en-US" dirty="0" err="1"/>
              <a:t>papers</a:t>
            </a:r>
            <a:r>
              <a:rPr lang="de-DE" altLang="en-US" dirty="0"/>
              <a:t>/</a:t>
            </a:r>
            <a:r>
              <a:rPr lang="de-DE" altLang="en-US" dirty="0" err="1"/>
              <a:t>nsdi_spark.pdf</a:t>
            </a:r>
            <a:endParaRPr lang="de-DE" altLang="en-US" dirty="0"/>
          </a:p>
          <a:p>
            <a:pPr>
              <a:spcBef>
                <a:spcPct val="0"/>
              </a:spcBef>
            </a:pPr>
            <a:endParaRPr lang="de-DE" altLang="en-US" dirty="0"/>
          </a:p>
          <a:p>
            <a:pPr>
              <a:spcBef>
                <a:spcPct val="0"/>
              </a:spcBef>
            </a:pPr>
            <a:endParaRPr lang="de-DE" altLang="en-US" dirty="0"/>
          </a:p>
        </p:txBody>
      </p:sp>
      <p:sp>
        <p:nvSpPr>
          <p:cNvPr id="204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fontAlgn="base">
              <a:spcBef>
                <a:spcPct val="0"/>
              </a:spcBef>
              <a:spcAft>
                <a:spcPct val="0"/>
              </a:spcAft>
            </a:pPr>
            <a:fld id="{76D49D87-270B-A14D-869D-0386114F58B2}" type="slidenum">
              <a:rPr lang="en-US" altLang="en-US"/>
              <a:pPr fontAlgn="base">
                <a:spcBef>
                  <a:spcPct val="0"/>
                </a:spcBef>
                <a:spcAft>
                  <a:spcPct val="0"/>
                </a:spcAft>
              </a:pPr>
              <a:t>10</a:t>
            </a:fld>
            <a:endParaRPr lang="en-US" altLang="en-US"/>
          </a:p>
        </p:txBody>
      </p:sp>
    </p:spTree>
    <p:extLst>
      <p:ext uri="{BB962C8B-B14F-4D97-AF65-F5344CB8AC3E}">
        <p14:creationId xmlns:p14="http://schemas.microsoft.com/office/powerpoint/2010/main" val="3954562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de-DE" altLang="en-US" dirty="0"/>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fontAlgn="base">
              <a:spcBef>
                <a:spcPct val="0"/>
              </a:spcBef>
              <a:spcAft>
                <a:spcPct val="0"/>
              </a:spcAft>
            </a:pPr>
            <a:fld id="{8C2DAD4F-36A8-6F40-8660-D98A05EDFD83}" type="slidenum">
              <a:rPr lang="en-US" altLang="en-US"/>
              <a:pPr fontAlgn="base">
                <a:spcBef>
                  <a:spcPct val="0"/>
                </a:spcBef>
                <a:spcAft>
                  <a:spcPct val="0"/>
                </a:spcAft>
              </a:pPr>
              <a:t>11</a:t>
            </a:fld>
            <a:endParaRPr lang="en-US" altLang="en-US"/>
          </a:p>
        </p:txBody>
      </p:sp>
    </p:spTree>
    <p:extLst>
      <p:ext uri="{BB962C8B-B14F-4D97-AF65-F5344CB8AC3E}">
        <p14:creationId xmlns:p14="http://schemas.microsoft.com/office/powerpoint/2010/main" val="3988062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pPr>
              <a:defRPr/>
            </a:pPr>
            <a:fld id="{BC2D345D-AAFF-904C-BE28-5763DEF29EA1}" type="slidenum">
              <a:rPr lang="en-US" smtClean="0"/>
              <a:pPr>
                <a:defRPr/>
              </a:pPr>
              <a:t>13</a:t>
            </a:fld>
            <a:endParaRPr lang="en-US"/>
          </a:p>
        </p:txBody>
      </p:sp>
    </p:spTree>
    <p:extLst>
      <p:ext uri="{BB962C8B-B14F-4D97-AF65-F5344CB8AC3E}">
        <p14:creationId xmlns:p14="http://schemas.microsoft.com/office/powerpoint/2010/main" val="30415982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5.wdp"/><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Round Single Corner Rectangle 4"/>
          <p:cNvSpPr/>
          <p:nvPr userDrawn="1"/>
        </p:nvSpPr>
        <p:spPr>
          <a:xfrm flipH="1">
            <a:off x="0" y="1"/>
            <a:ext cx="4267200" cy="4286249"/>
          </a:xfrm>
          <a:prstGeom prst="round1Rect">
            <a:avLst>
              <a:gd name="adj" fmla="val 3481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a:picLocks noChangeAspect="1"/>
          </p:cNvPicPr>
          <p:nvPr userDrawn="1"/>
        </p:nvPicPr>
        <p:blipFill>
          <a:blip r:embed="rId2" cstate="screen">
            <a:alphaModFix amt="5000"/>
            <a:extLst>
              <a:ext uri="{28A0092B-C50C-407E-A947-70E740481C1C}">
                <a14:useLocalDpi xmlns:a14="http://schemas.microsoft.com/office/drawing/2010/main"/>
              </a:ext>
            </a:extLst>
          </a:blip>
          <a:stretch>
            <a:fillRect/>
          </a:stretch>
        </p:blipFill>
        <p:spPr>
          <a:xfrm>
            <a:off x="2004635" y="1733071"/>
            <a:ext cx="3350010" cy="3392685"/>
          </a:xfrm>
          <a:prstGeom prst="rect">
            <a:avLst/>
          </a:prstGeom>
        </p:spPr>
      </p:pic>
      <p:sp>
        <p:nvSpPr>
          <p:cNvPr id="21" name="Picture Placeholder 20"/>
          <p:cNvSpPr>
            <a:spLocks noGrp="1"/>
          </p:cNvSpPr>
          <p:nvPr>
            <p:ph type="pic" sz="quarter" idx="13"/>
          </p:nvPr>
        </p:nvSpPr>
        <p:spPr>
          <a:xfrm flipH="1">
            <a:off x="4261390" y="-1"/>
            <a:ext cx="4882610" cy="4291781"/>
          </a:xfrm>
          <a:custGeom>
            <a:avLst/>
            <a:gdLst>
              <a:gd name="connsiteX0" fmla="*/ 4877692 w 4882610"/>
              <a:gd name="connsiteY0" fmla="*/ 0 h 4305302"/>
              <a:gd name="connsiteX1" fmla="*/ 0 w 4882610"/>
              <a:gd name="connsiteY1" fmla="*/ 0 h 4305302"/>
              <a:gd name="connsiteX2" fmla="*/ 0 w 4882610"/>
              <a:gd name="connsiteY2" fmla="*/ 1558799 h 4305302"/>
              <a:gd name="connsiteX3" fmla="*/ 1560 w 4882610"/>
              <a:gd name="connsiteY3" fmla="*/ 1766430 h 4305302"/>
              <a:gd name="connsiteX4" fmla="*/ 5811 w 4882610"/>
              <a:gd name="connsiteY4" fmla="*/ 2834111 h 4305302"/>
              <a:gd name="connsiteX5" fmla="*/ 1475417 w 4882610"/>
              <a:gd name="connsiteY5" fmla="*/ 4305302 h 4305302"/>
              <a:gd name="connsiteX6" fmla="*/ 4882610 w 4882610"/>
              <a:gd name="connsiteY6" fmla="*/ 4300781 h 4305302"/>
              <a:gd name="connsiteX7" fmla="*/ 4882610 w 4882610"/>
              <a:gd name="connsiteY7" fmla="*/ 19 h 430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82610" h="4305302">
                <a:moveTo>
                  <a:pt x="4877692" y="0"/>
                </a:moveTo>
                <a:lnTo>
                  <a:pt x="0" y="0"/>
                </a:lnTo>
                <a:lnTo>
                  <a:pt x="0" y="1558799"/>
                </a:lnTo>
                <a:lnTo>
                  <a:pt x="1560" y="1766430"/>
                </a:lnTo>
                <a:cubicBezTo>
                  <a:pt x="4254" y="2124944"/>
                  <a:pt x="6310" y="2482148"/>
                  <a:pt x="5811" y="2834111"/>
                </a:cubicBezTo>
                <a:cubicBezTo>
                  <a:pt x="5811" y="3646628"/>
                  <a:pt x="663775" y="4305302"/>
                  <a:pt x="1475417" y="4305302"/>
                </a:cubicBezTo>
                <a:lnTo>
                  <a:pt x="4882610" y="4300781"/>
                </a:lnTo>
                <a:lnTo>
                  <a:pt x="4882610" y="19"/>
                </a:lnTo>
                <a:close/>
              </a:path>
            </a:pathLst>
          </a:custGeom>
          <a:noFill/>
        </p:spPr>
        <p:txBody>
          <a:bodyPr wrap="square">
            <a:noAutofit/>
          </a:bodyPr>
          <a:lstStyle/>
          <a:p>
            <a:r>
              <a:rPr lang="en-US"/>
              <a:t>Drag picture to placeholder or click icon to add</a:t>
            </a:r>
            <a:endParaRPr lang="en-US" dirty="0"/>
          </a:p>
        </p:txBody>
      </p:sp>
      <p:pic>
        <p:nvPicPr>
          <p:cNvPr id="24" name="Picture 23"/>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26" name="Slide Number Placeholder 11"/>
          <p:cNvSpPr>
            <a:spLocks noGrp="1"/>
          </p:cNvSpPr>
          <p:nvPr>
            <p:ph type="sldNum" sz="quarter" idx="4"/>
          </p:nvPr>
        </p:nvSpPr>
        <p:spPr>
          <a:xfrm>
            <a:off x="99060" y="4789170"/>
            <a:ext cx="289560" cy="274637"/>
          </a:xfrm>
          <a:prstGeom prst="rect">
            <a:avLst/>
          </a:prstGeom>
        </p:spPr>
        <p:txBody>
          <a:bodyPr vert="horz" wrap="none"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27"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28" name="Shape 74" descr="line-dot-pattern@2x.png"/>
          <p:cNvPicPr preferRelativeResize="0"/>
          <p:nvPr userDrawn="1"/>
        </p:nvPicPr>
        <p:blipFill rotWithShape="1">
          <a:blip r:embed="rId4" cstate="screen">
            <a:alphaModFix amt="25000"/>
            <a:extLst>
              <a:ext uri="{28A0092B-C50C-407E-A947-70E740481C1C}">
                <a14:useLocalDpi xmlns:a14="http://schemas.microsoft.com/office/drawing/2010/main"/>
              </a:ext>
            </a:extLst>
          </a:blip>
          <a:srcRect/>
          <a:stretch/>
        </p:blipFill>
        <p:spPr>
          <a:xfrm flipV="1">
            <a:off x="-1274" y="0"/>
            <a:ext cx="5199810" cy="4326018"/>
          </a:xfrm>
          <a:prstGeom prst="rect">
            <a:avLst/>
          </a:prstGeom>
          <a:noFill/>
          <a:ln>
            <a:noFill/>
          </a:ln>
        </p:spPr>
      </p:pic>
      <p:sp>
        <p:nvSpPr>
          <p:cNvPr id="12" name="Shape 71"/>
          <p:cNvSpPr txBox="1">
            <a:spLocks noGrp="1"/>
          </p:cNvSpPr>
          <p:nvPr>
            <p:ph type="body" idx="1"/>
          </p:nvPr>
        </p:nvSpPr>
        <p:spPr>
          <a:xfrm>
            <a:off x="457200" y="3015512"/>
            <a:ext cx="3409406" cy="1189095"/>
          </a:xfrm>
          <a:prstGeom prst="rect">
            <a:avLst/>
          </a:prstGeom>
          <a:noFill/>
          <a:ln>
            <a:noFill/>
          </a:ln>
        </p:spPr>
        <p:txBody>
          <a:bodyPr spcFirstLastPara="1" wrap="square" lIns="0" tIns="91425" rIns="91425" bIns="91425" anchor="t" anchorCtr="0"/>
          <a:lstStyle>
            <a:lvl1pPr marL="6350" marR="0" lvl="0" indent="-6350" algn="l" rtl="0">
              <a:spcBef>
                <a:spcPts val="400"/>
              </a:spcBef>
              <a:spcAft>
                <a:spcPts val="0"/>
              </a:spcAft>
              <a:buClr>
                <a:schemeClr val="lt1"/>
              </a:buClr>
              <a:buSzPts val="1400"/>
              <a:buFont typeface="Arial"/>
              <a:buNone/>
              <a:tabLst/>
              <a:defRPr sz="1800" b="0" i="0" u="none" strike="noStrike" cap="none">
                <a:solidFill>
                  <a:schemeClr val="bg1"/>
                </a:solidFill>
                <a:latin typeface="Arial"/>
                <a:ea typeface="Arial"/>
                <a:cs typeface="Arial"/>
                <a:sym typeface="Arial"/>
              </a:defRPr>
            </a:lvl1pPr>
            <a:lvl2pPr marL="914400" marR="0" lvl="1" indent="-406400" algn="l" rtl="0">
              <a:spcBef>
                <a:spcPts val="560"/>
              </a:spcBef>
              <a:spcAft>
                <a:spcPts val="0"/>
              </a:spcAft>
              <a:buClr>
                <a:schemeClr val="lt1"/>
              </a:buClr>
              <a:buSzPts val="2800"/>
              <a:buFont typeface="Arial"/>
              <a:buChar char="–"/>
              <a:defRPr sz="2800" b="0" i="0" u="none" strike="noStrike" cap="none">
                <a:solidFill>
                  <a:schemeClr val="lt1"/>
                </a:solidFill>
                <a:latin typeface="Helvetica Neue"/>
                <a:ea typeface="Helvetica Neue"/>
                <a:cs typeface="Helvetica Neue"/>
                <a:sym typeface="Helvetica Neue"/>
              </a:defRPr>
            </a:lvl2pPr>
            <a:lvl3pPr marL="1371600" marR="0" lvl="2" indent="-381000" algn="l" rtl="0">
              <a:spcBef>
                <a:spcPts val="480"/>
              </a:spcBef>
              <a:spcAft>
                <a:spcPts val="0"/>
              </a:spcAft>
              <a:buClr>
                <a:schemeClr val="lt1"/>
              </a:buClr>
              <a:buSzPts val="2400"/>
              <a:buFont typeface="Arial"/>
              <a:buChar char="•"/>
              <a:defRPr sz="2400" b="0" i="0" u="none" strike="noStrike" cap="none">
                <a:solidFill>
                  <a:schemeClr val="lt1"/>
                </a:solidFill>
                <a:latin typeface="Helvetica Neue"/>
                <a:ea typeface="Helvetica Neue"/>
                <a:cs typeface="Helvetica Neue"/>
                <a:sym typeface="Helvetica Neue"/>
              </a:defRPr>
            </a:lvl3pPr>
            <a:lvl4pPr marL="1828800" marR="0" lvl="3"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4pPr>
            <a:lvl5pPr marL="2286000" marR="0" lvl="4"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pPr lvl="0"/>
            <a:r>
              <a:rPr lang="en-US"/>
              <a:t>Click to edit Master text styles</a:t>
            </a:r>
          </a:p>
        </p:txBody>
      </p:sp>
      <p:sp>
        <p:nvSpPr>
          <p:cNvPr id="13" name="Shape 64"/>
          <p:cNvSpPr txBox="1">
            <a:spLocks noGrp="1"/>
          </p:cNvSpPr>
          <p:nvPr>
            <p:ph type="title"/>
          </p:nvPr>
        </p:nvSpPr>
        <p:spPr>
          <a:xfrm>
            <a:off x="457200" y="1702021"/>
            <a:ext cx="3409406" cy="1299000"/>
          </a:xfrm>
          <a:prstGeom prst="rect">
            <a:avLst/>
          </a:prstGeom>
          <a:noFill/>
          <a:ln>
            <a:noFill/>
          </a:ln>
        </p:spPr>
        <p:txBody>
          <a:bodyPr spcFirstLastPara="1" wrap="square" lIns="0" tIns="91425" rIns="91425" bIns="91425" anchor="b" anchorCtr="0"/>
          <a:lstStyle>
            <a:lvl1pPr marL="0" marR="0" lvl="0" indent="0" algn="l" rtl="0">
              <a:lnSpc>
                <a:spcPct val="80000"/>
              </a:lnSpc>
              <a:spcBef>
                <a:spcPts val="0"/>
              </a:spcBef>
              <a:spcAft>
                <a:spcPts val="0"/>
              </a:spcAft>
              <a:buClr>
                <a:schemeClr val="lt1"/>
              </a:buClr>
              <a:buSzPts val="1400"/>
              <a:buFont typeface="Arial"/>
              <a:buNone/>
              <a:defRPr sz="3200" b="1" i="0" u="none" strike="noStrike" cap="none">
                <a:solidFill>
                  <a:schemeClr val="bg1"/>
                </a:solidFill>
                <a:latin typeface="Arial"/>
                <a:ea typeface="Arial"/>
                <a:cs typeface="Arial"/>
                <a:sym typeface="Arial"/>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r>
              <a:rPr lang="en-US"/>
              <a:t>Click to edit Master title style</a:t>
            </a:r>
            <a:endParaRPr lang="en-US" dirty="0"/>
          </a:p>
        </p:txBody>
      </p:sp>
    </p:spTree>
    <p:extLst>
      <p:ext uri="{BB962C8B-B14F-4D97-AF65-F5344CB8AC3E}">
        <p14:creationId xmlns:p14="http://schemas.microsoft.com/office/powerpoint/2010/main" val="1524047524"/>
      </p:ext>
    </p:extLst>
  </p:cSld>
  <p:clrMapOvr>
    <a:masterClrMapping/>
  </p:clrMapOvr>
  <p:extLst mod="1">
    <p:ext uri="{DCECCB84-F9BA-43D5-87BE-67443E8EF086}">
      <p15:sldGuideLst xmlns:p15="http://schemas.microsoft.com/office/powerpoint/2012/main">
        <p15:guide id="1" pos="2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hqprint">
            <a:extLst>
              <a:ext uri="{BEBA8EAE-BF5A-486C-A8C5-ECC9F3942E4B}">
                <a14:imgProps xmlns:a14="http://schemas.microsoft.com/office/drawing/2010/main">
                  <a14:imgLayer r:embed="rId3">
                    <a14:imgEffect>
                      <a14:brightnessContrast bright="-5000"/>
                    </a14:imgEffect>
                  </a14:imgLayer>
                </a14:imgProps>
              </a:ext>
              <a:ext uri="{28A0092B-C50C-407E-A947-70E740481C1C}">
                <a14:useLocalDpi xmlns:a14="http://schemas.microsoft.com/office/drawing/2010/main"/>
              </a:ext>
            </a:extLst>
          </a:blip>
          <a:srcRect/>
          <a:stretch/>
        </p:blipFill>
        <p:spPr>
          <a:xfrm>
            <a:off x="0" y="0"/>
            <a:ext cx="9144000" cy="5143500"/>
          </a:xfrm>
          <a:prstGeom prst="rect">
            <a:avLst/>
          </a:prstGeom>
        </p:spPr>
      </p:pic>
      <p:pic>
        <p:nvPicPr>
          <p:cNvPr id="7" name="Picture 6" descr="line-dot-pattern@2x.png"/>
          <p:cNvPicPr>
            <a:picLocks noChangeAspect="1"/>
          </p:cNvPicPr>
          <p:nvPr userDrawn="1"/>
        </p:nvPicPr>
        <p:blipFill rotWithShape="1">
          <a:blip r:embed="rId4">
            <a:alphaModFix amt="40000"/>
            <a:extLst>
              <a:ext uri="{28A0092B-C50C-407E-A947-70E740481C1C}">
                <a14:useLocalDpi xmlns:a14="http://schemas.microsoft.com/office/drawing/2010/main"/>
              </a:ext>
            </a:extLst>
          </a:blip>
          <a:srcRect/>
          <a:stretch/>
        </p:blipFill>
        <p:spPr>
          <a:xfrm>
            <a:off x="0" y="-54964"/>
            <a:ext cx="6248400" cy="5198464"/>
          </a:xfrm>
          <a:prstGeom prst="rect">
            <a:avLst/>
          </a:prstGeom>
        </p:spPr>
      </p:pic>
      <p:pic>
        <p:nvPicPr>
          <p:cNvPr id="17" name="Picture 16"/>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739215" y="4803191"/>
            <a:ext cx="2284327" cy="220639"/>
          </a:xfrm>
          <a:prstGeom prst="rect">
            <a:avLst/>
          </a:prstGeom>
        </p:spPr>
      </p:pic>
      <p:pic>
        <p:nvPicPr>
          <p:cNvPr id="15" name="Picture 14"/>
          <p:cNvPicPr>
            <a:picLocks noChangeAspect="1"/>
          </p:cNvPicPr>
          <p:nvPr userDrawn="1"/>
        </p:nvPicPr>
        <p:blipFill>
          <a:blip r:embed="rId6" cstate="screen">
            <a:lum bright="70000" contrast="-70000"/>
            <a:alphaModFix amt="29000"/>
            <a:extLst>
              <a:ext uri="{28A0092B-C50C-407E-A947-70E740481C1C}">
                <a14:useLocalDpi xmlns:a14="http://schemas.microsoft.com/office/drawing/2010/main"/>
              </a:ext>
            </a:extLst>
          </a:blip>
          <a:stretch>
            <a:fillRect/>
          </a:stretch>
        </p:blipFill>
        <p:spPr>
          <a:xfrm>
            <a:off x="3454744" y="1733071"/>
            <a:ext cx="3350010" cy="3392685"/>
          </a:xfrm>
          <a:prstGeom prst="rect">
            <a:avLst/>
          </a:prstGeom>
        </p:spPr>
      </p:pic>
      <p:sp>
        <p:nvSpPr>
          <p:cNvPr id="8" name="Rectangle 7"/>
          <p:cNvSpPr/>
          <p:nvPr userDrawn="1"/>
        </p:nvSpPr>
        <p:spPr>
          <a:xfrm>
            <a:off x="0" y="1428750"/>
            <a:ext cx="9144000" cy="1828800"/>
          </a:xfrm>
          <a:prstGeom prst="rect">
            <a:avLst/>
          </a:prstGeom>
          <a:solidFill>
            <a:schemeClr val="accent1">
              <a:alpha val="2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57200" y="1927314"/>
            <a:ext cx="8229600" cy="857250"/>
          </a:xfrm>
          <a:prstGeom prst="rect">
            <a:avLst/>
          </a:prstGeom>
        </p:spPr>
        <p:txBody>
          <a:bodyPr anchor="ctr" anchorCtr="0">
            <a:normAutofit/>
          </a:bodyPr>
          <a:lstStyle>
            <a:lvl1pPr algn="l">
              <a:defRPr sz="4800" b="0" i="0">
                <a:solidFill>
                  <a:schemeClr val="bg1"/>
                </a:solidFill>
                <a:latin typeface="Arial" charset="0"/>
                <a:ea typeface="Arial" charset="0"/>
                <a:cs typeface="Arial" charset="0"/>
              </a:defRPr>
            </a:lvl1pPr>
          </a:lstStyle>
          <a:p>
            <a:r>
              <a:rPr lang="en-US" dirty="0"/>
              <a:t>Click to edit Title text</a:t>
            </a:r>
          </a:p>
        </p:txBody>
      </p:sp>
      <p:sp>
        <p:nvSpPr>
          <p:cNvPr id="13" name="Slide Number Placeholder 3"/>
          <p:cNvSpPr>
            <a:spLocks noGrp="1"/>
          </p:cNvSpPr>
          <p:nvPr>
            <p:ph type="sldNum" sz="quarter" idx="11"/>
          </p:nvPr>
        </p:nvSpPr>
        <p:spPr>
          <a:xfrm>
            <a:off x="99060" y="4789170"/>
            <a:ext cx="289560" cy="274637"/>
          </a:xfrm>
          <a:prstGeom prst="rect">
            <a:avLst/>
          </a:prstGeom>
        </p:spPr>
        <p:txBody>
          <a:bodyPr/>
          <a:lstStyle>
            <a:lvl1pPr algn="r">
              <a:defRPr>
                <a:solidFill>
                  <a:schemeClr val="bg1"/>
                </a:solidFill>
              </a:defRPr>
            </a:lvl1pPr>
          </a:lstStyle>
          <a:p>
            <a:fld id="{5A6FB346-E907-314D-8DE1-ECD2B2B6AA1B}" type="slidenum">
              <a:rPr lang="uk-UA" smtClean="0"/>
              <a:pPr/>
              <a:t>‹#›</a:t>
            </a:fld>
            <a:endParaRPr lang="uk-UA" dirty="0"/>
          </a:p>
        </p:txBody>
      </p:sp>
      <p:sp>
        <p:nvSpPr>
          <p:cNvPr id="14" name="Date Placeholder 4"/>
          <p:cNvSpPr>
            <a:spLocks noGrp="1"/>
          </p:cNvSpPr>
          <p:nvPr>
            <p:ph type="dt" sz="half" idx="12"/>
          </p:nvPr>
        </p:nvSpPr>
        <p:spPr>
          <a:xfrm>
            <a:off x="474791" y="4790122"/>
            <a:ext cx="2057400" cy="274637"/>
          </a:xfrm>
        </p:spPr>
        <p:txBody>
          <a:bodyPr/>
          <a:lstStyle>
            <a:lvl1pPr>
              <a:defRPr>
                <a:solidFill>
                  <a:schemeClr val="bg1"/>
                </a:solidFill>
              </a:defRPr>
            </a:lvl1pPr>
          </a:lstStyle>
          <a:p>
            <a:r>
              <a:rPr lang="en-US" dirty="0"/>
              <a:t>© DataStax, All Rights Reserved.</a:t>
            </a:r>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Shape 61"/>
        <p:cNvGrpSpPr/>
        <p:nvPr/>
      </p:nvGrpSpPr>
      <p:grpSpPr>
        <a:xfrm>
          <a:off x="0" y="0"/>
          <a:ext cx="0" cy="0"/>
          <a:chOff x="0" y="0"/>
          <a:chExt cx="0" cy="0"/>
        </a:xfrm>
      </p:grpSpPr>
      <p:pic>
        <p:nvPicPr>
          <p:cNvPr id="9" name="Shape 74" descr="line-dot-pattern@2x.png"/>
          <p:cNvPicPr preferRelativeResize="0"/>
          <p:nvPr userDrawn="1"/>
        </p:nvPicPr>
        <p:blipFill rotWithShape="1">
          <a:blip r:embed="rId2" cstate="screen">
            <a:alphaModFix amt="25000"/>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pic>
        <p:nvPicPr>
          <p:cNvPr id="13" name="Picture 12"/>
          <p:cNvPicPr>
            <a:picLocks noChangeAspect="1"/>
          </p:cNvPicPr>
          <p:nvPr userDrawn="1"/>
        </p:nvPicPr>
        <p:blipFill>
          <a:blip r:embed="rId4">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dirty="0"/>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1" name="Content Placeholder 2"/>
          <p:cNvSpPr>
            <a:spLocks noGrp="1"/>
          </p:cNvSpPr>
          <p:nvPr>
            <p:ph sz="quarter" idx="10"/>
          </p:nvPr>
        </p:nvSpPr>
        <p:spPr>
          <a:xfrm>
            <a:off x="362956" y="313490"/>
            <a:ext cx="7613984" cy="2441575"/>
          </a:xfrm>
          <a:prstGeom prst="rect">
            <a:avLst/>
          </a:prstGeom>
        </p:spPr>
        <p:txBody>
          <a:bodyPr/>
          <a:lstStyle>
            <a:lvl1pPr>
              <a:lnSpc>
                <a:spcPct val="80000"/>
              </a:lnSpc>
              <a:defRPr sz="4800"/>
            </a:lvl1pPr>
            <a:lvl2pPr>
              <a:lnSpc>
                <a:spcPct val="80000"/>
              </a:lnSpc>
              <a:defRPr sz="4800"/>
            </a:lvl2pPr>
            <a:lvl3pPr>
              <a:lnSpc>
                <a:spcPct val="80000"/>
              </a:lnSpc>
              <a:defRPr sz="4800"/>
            </a:lvl3pPr>
            <a:lvl4pPr>
              <a:lnSpc>
                <a:spcPct val="80000"/>
              </a:lnSpc>
              <a:defRPr sz="4800"/>
            </a:lvl4pPr>
            <a:lvl5pPr>
              <a:lnSpc>
                <a:spcPct val="80000"/>
              </a:lnSpc>
              <a:defRPr sz="4800"/>
            </a:lvl5pPr>
          </a:lstStyle>
          <a:p>
            <a:pPr lvl="0"/>
            <a:r>
              <a:rPr lang="en-US"/>
              <a:t>Click to edit Master text styles</a:t>
            </a:r>
          </a:p>
        </p:txBody>
      </p:sp>
    </p:spTree>
  </p:cSld>
  <p:clrMapOvr>
    <a:masterClrMapping/>
  </p:clrMapOvr>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pic>
        <p:nvPicPr>
          <p:cNvPr id="8" name="Shape 74" descr="line-dot-pattern@2x.png"/>
          <p:cNvPicPr preferRelativeResize="0"/>
          <p:nvPr userDrawn="1"/>
        </p:nvPicPr>
        <p:blipFill rotWithShape="1">
          <a:blip r:embed="rId2" cstate="screen">
            <a:alphaModFix amt="25000"/>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4" name="Slide Number Placeholder 3"/>
          <p:cNvSpPr>
            <a:spLocks noGrp="1"/>
          </p:cNvSpPr>
          <p:nvPr>
            <p:ph type="sldNum" sz="quarter" idx="11"/>
          </p:nvPr>
        </p:nvSpPr>
        <p:spPr>
          <a:xfrm>
            <a:off x="99060" y="4789170"/>
            <a:ext cx="289560" cy="274637"/>
          </a:xfrm>
          <a:prstGeom prst="rect">
            <a:avLst/>
          </a:prstGeom>
        </p:spPr>
        <p:txBody>
          <a:bodyPr/>
          <a:lstStyle/>
          <a:p>
            <a:pPr algn="r" defTabSz="457200"/>
            <a:fld id="{625532A8-9998-1545-8016-7D9932388623}" type="slidenum">
              <a:rPr lang="uk-UA" smtClean="0"/>
              <a:pPr algn="r" defTabSz="457200"/>
              <a:t>‹#›</a:t>
            </a:fld>
            <a:endParaRPr lang="uk-UA"/>
          </a:p>
        </p:txBody>
      </p:sp>
      <p:sp>
        <p:nvSpPr>
          <p:cNvPr id="5" name="Date Placeholder 4"/>
          <p:cNvSpPr>
            <a:spLocks noGrp="1"/>
          </p:cNvSpPr>
          <p:nvPr>
            <p:ph type="dt" sz="half" idx="12"/>
          </p:nvPr>
        </p:nvSpPr>
        <p:spPr/>
        <p:txBody>
          <a:bodyPr/>
          <a:lstStyle/>
          <a:p>
            <a:pPr defTabSz="457200"/>
            <a:r>
              <a:rPr lang="en-US" dirty="0"/>
              <a:t>© DataStax, All Rights Reserved.</a:t>
            </a:r>
            <a:endParaRPr lang="mr-IN" dirty="0"/>
          </a:p>
        </p:txBody>
      </p:sp>
      <p:pic>
        <p:nvPicPr>
          <p:cNvPr id="6" name="Picture 5"/>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7" name="Content Placeholder 6"/>
          <p:cNvSpPr>
            <a:spLocks noGrp="1"/>
          </p:cNvSpPr>
          <p:nvPr>
            <p:ph sz="quarter" idx="13"/>
          </p:nvPr>
        </p:nvSpPr>
        <p:spPr>
          <a:xfrm>
            <a:off x="352842" y="336629"/>
            <a:ext cx="8394700" cy="3765550"/>
          </a:xfrm>
          <a:prstGeom prst="rect">
            <a:avLst/>
          </a:prstGeom>
        </p:spPr>
        <p:txBody>
          <a:bodyPr/>
          <a:lstStyle>
            <a:lvl1pPr>
              <a:lnSpc>
                <a:spcPct val="80000"/>
              </a:lnSpc>
              <a:defRPr sz="6600"/>
            </a:lvl1pPr>
            <a:lvl2pPr>
              <a:lnSpc>
                <a:spcPct val="80000"/>
              </a:lnSpc>
              <a:defRPr sz="6600"/>
            </a:lvl2pPr>
            <a:lvl3pPr>
              <a:lnSpc>
                <a:spcPct val="80000"/>
              </a:lnSpc>
              <a:defRPr sz="6600"/>
            </a:lvl3pPr>
            <a:lvl4pPr>
              <a:lnSpc>
                <a:spcPct val="80000"/>
              </a:lnSpc>
              <a:defRPr sz="6600"/>
            </a:lvl4pPr>
            <a:lvl5pPr>
              <a:lnSpc>
                <a:spcPct val="80000"/>
              </a:lnSpc>
              <a:defRPr sz="6600"/>
            </a:lvl5pPr>
          </a:lstStyle>
          <a:p>
            <a:pPr lvl="0"/>
            <a:r>
              <a:rPr lang="en-US"/>
              <a:t>Click to edit Master text styles</a:t>
            </a:r>
          </a:p>
        </p:txBody>
      </p:sp>
    </p:spTree>
    <p:extLst>
      <p:ext uri="{BB962C8B-B14F-4D97-AF65-F5344CB8AC3E}">
        <p14:creationId xmlns:p14="http://schemas.microsoft.com/office/powerpoint/2010/main" val="452778317"/>
      </p:ext>
    </p:extLst>
  </p:cSld>
  <p:clrMapOvr>
    <a:masterClrMapping/>
  </p:clrMapOvr>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Shape 61"/>
        <p:cNvGrpSpPr/>
        <p:nvPr/>
      </p:nvGrpSpPr>
      <p:grpSpPr>
        <a:xfrm>
          <a:off x="0" y="0"/>
          <a:ext cx="0" cy="0"/>
          <a:chOff x="0" y="0"/>
          <a:chExt cx="0" cy="0"/>
        </a:xfrm>
      </p:grpSpPr>
      <p:pic>
        <p:nvPicPr>
          <p:cNvPr id="13" name="Picture 12"/>
          <p:cNvPicPr>
            <a:picLocks noChangeAspect="1"/>
          </p:cNvPicPr>
          <p:nvPr userDrawn="1"/>
        </p:nvPicPr>
        <p:blipFill>
          <a:blip r:embed="rId2">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8" name="Shape 74" descr="line-dot-pattern@2x.png"/>
          <p:cNvPicPr preferRelativeResize="0"/>
          <p:nvPr userDrawn="1"/>
        </p:nvPicPr>
        <p:blipFill rotWithShape="1">
          <a:blip r:embed="rId4" cstate="screen">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Tree>
  </p:cSld>
  <p:clrMapOvr>
    <a:masterClrMapping/>
  </p:clrMapOvr>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rey Blank">
    <p:spTree>
      <p:nvGrpSpPr>
        <p:cNvPr id="1" name="Shape 61"/>
        <p:cNvGrpSpPr/>
        <p:nvPr/>
      </p:nvGrpSpPr>
      <p:grpSpPr>
        <a:xfrm>
          <a:off x="0" y="0"/>
          <a:ext cx="0" cy="0"/>
          <a:chOff x="0" y="0"/>
          <a:chExt cx="0" cy="0"/>
        </a:xfrm>
      </p:grpSpPr>
      <p:sp>
        <p:nvSpPr>
          <p:cNvPr id="19" name="Round Single Corner Rectangle 18"/>
          <p:cNvSpPr/>
          <p:nvPr userDrawn="1"/>
        </p:nvSpPr>
        <p:spPr>
          <a:xfrm rot="5400000">
            <a:off x="2000247" y="-2000250"/>
            <a:ext cx="5143501" cy="9144002"/>
          </a:xfrm>
          <a:prstGeom prst="round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userDrawn="1"/>
        </p:nvPicPr>
        <p:blipFill>
          <a:blip r:embed="rId2">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schemeClr val="tx1"/>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schemeClr val="tx1"/>
                </a:solidFill>
                <a:effectLst/>
                <a:uLnTx/>
                <a:uFillTx/>
                <a:latin typeface="Arial" charset="0"/>
                <a:ea typeface="Arial" charset="0"/>
                <a:cs typeface="Arial" charset="0"/>
              </a:defRPr>
            </a:lvl1pPr>
          </a:lstStyle>
          <a:p>
            <a:pPr defTabSz="457200"/>
            <a:r>
              <a:rPr lang="en-US" dirty="0"/>
              <a:t>© DataStax, All Rights Reserved.</a:t>
            </a:r>
          </a:p>
        </p:txBody>
      </p:sp>
      <p:pic>
        <p:nvPicPr>
          <p:cNvPr id="17" name="Shape 74" descr="line-dot-pattern@2x.png"/>
          <p:cNvPicPr preferRelativeResize="0"/>
          <p:nvPr userDrawn="1"/>
        </p:nvPicPr>
        <p:blipFill rotWithShape="1">
          <a:blip r:embed="rId4" cstate="hqprint">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V="1">
            <a:off x="0" y="0"/>
            <a:ext cx="4286808" cy="4046784"/>
          </a:xfrm>
          <a:prstGeom prst="rect">
            <a:avLst/>
          </a:prstGeom>
          <a:noFill/>
          <a:ln>
            <a:noFill/>
          </a:ln>
        </p:spPr>
      </p:pic>
    </p:spTree>
  </p:cSld>
  <p:clrMapOvr>
    <a:masterClrMapping/>
  </p:clrMapOvr>
  <p:extLst mod="1">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Blue Title Slide">
    <p:spTree>
      <p:nvGrpSpPr>
        <p:cNvPr id="1" name="Shape 16"/>
        <p:cNvGrpSpPr/>
        <p:nvPr/>
      </p:nvGrpSpPr>
      <p:grpSpPr>
        <a:xfrm>
          <a:off x="0" y="0"/>
          <a:ext cx="0" cy="0"/>
          <a:chOff x="0" y="0"/>
          <a:chExt cx="0" cy="0"/>
        </a:xfrm>
      </p:grpSpPr>
      <p:sp>
        <p:nvSpPr>
          <p:cNvPr id="17" name="Shape 17"/>
          <p:cNvSpPr/>
          <p:nvPr/>
        </p:nvSpPr>
        <p:spPr>
          <a:xfrm>
            <a:off x="0" y="0"/>
            <a:ext cx="9144000" cy="5150358"/>
          </a:xfrm>
          <a:prstGeom prst="rect">
            <a:avLst/>
          </a:prstGeom>
          <a:solidFill>
            <a:srgbClr val="007A97"/>
          </a:solidFill>
          <a:ln>
            <a:noFill/>
          </a:ln>
        </p:spPr>
        <p:txBody>
          <a:bodyPr wrap="square" lIns="91425" tIns="45700" rIns="91425" bIns="45700" anchor="ctr" anchorCtr="0">
            <a:noAutofit/>
          </a:bodyPr>
          <a:lstStyle/>
          <a:p>
            <a:pPr marL="0" marR="0" lvl="0" indent="0" algn="ctr" rtl="0">
              <a:spcBef>
                <a:spcPts val="0"/>
              </a:spcBef>
              <a:buNone/>
            </a:pPr>
            <a:endParaRPr sz="1350" b="0" i="0" u="none" strike="noStrike" cap="none">
              <a:solidFill>
                <a:schemeClr val="lt1"/>
              </a:solidFill>
              <a:latin typeface="Times New Roman"/>
              <a:ea typeface="Times New Roman"/>
              <a:cs typeface="Times New Roman"/>
              <a:sym typeface="Times New Roman"/>
            </a:endParaRPr>
          </a:p>
        </p:txBody>
      </p:sp>
      <p:sp>
        <p:nvSpPr>
          <p:cNvPr id="18" name="Shape 18"/>
          <p:cNvSpPr txBox="1">
            <a:spLocks noGrp="1"/>
          </p:cNvSpPr>
          <p:nvPr>
            <p:ph type="title"/>
          </p:nvPr>
        </p:nvSpPr>
        <p:spPr>
          <a:xfrm>
            <a:off x="457200" y="1200150"/>
            <a:ext cx="8229600" cy="857250"/>
          </a:xfrm>
          <a:prstGeom prst="rect">
            <a:avLst/>
          </a:prstGeom>
          <a:noFill/>
          <a:ln>
            <a:noFill/>
          </a:ln>
        </p:spPr>
        <p:txBody>
          <a:bodyPr wrap="square" lIns="91425" tIns="91425" rIns="91425" bIns="91425" anchor="b" anchorCtr="0"/>
          <a:lstStyle>
            <a:lvl1pPr marL="0" marR="0" lvl="0" indent="0" algn="l" rtl="0">
              <a:lnSpc>
                <a:spcPct val="80000"/>
              </a:lnSpc>
              <a:spcBef>
                <a:spcPts val="0"/>
              </a:spcBef>
              <a:buClr>
                <a:schemeClr val="lt1"/>
              </a:buClr>
              <a:buSzPts val="3600"/>
              <a:buFont typeface="Arial"/>
              <a:buNone/>
              <a:defRPr sz="3600" b="0" i="0" u="none" strike="noStrike" cap="none">
                <a:solidFill>
                  <a:schemeClr val="lt1"/>
                </a:solidFill>
                <a:latin typeface="Arial"/>
                <a:ea typeface="Arial"/>
                <a:cs typeface="Arial"/>
                <a:sym typeface="Arial"/>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19" name="Shape 19"/>
          <p:cNvSpPr txBox="1">
            <a:spLocks noGrp="1"/>
          </p:cNvSpPr>
          <p:nvPr>
            <p:ph type="body" idx="1"/>
          </p:nvPr>
        </p:nvSpPr>
        <p:spPr>
          <a:xfrm>
            <a:off x="468313" y="2395539"/>
            <a:ext cx="8229600" cy="576263"/>
          </a:xfrm>
          <a:prstGeom prst="rect">
            <a:avLst/>
          </a:prstGeom>
          <a:noFill/>
          <a:ln>
            <a:noFill/>
          </a:ln>
        </p:spPr>
        <p:txBody>
          <a:bodyPr wrap="square" lIns="91425" tIns="91425" rIns="91425" bIns="91425" anchor="t" anchorCtr="0"/>
          <a:lstStyle>
            <a:lvl1pPr marL="0" marR="0" lvl="0" indent="0" algn="l" rtl="0">
              <a:spcBef>
                <a:spcPts val="600"/>
              </a:spcBef>
              <a:buClr>
                <a:schemeClr val="lt1"/>
              </a:buClr>
              <a:buSzPts val="1500"/>
              <a:buFont typeface="Arial"/>
              <a:buNone/>
              <a:defRPr sz="1500" b="0" i="0" u="none" strike="noStrike" cap="none">
                <a:solidFill>
                  <a:schemeClr val="lt1"/>
                </a:solidFill>
                <a:latin typeface="Arial"/>
                <a:ea typeface="Arial"/>
                <a:cs typeface="Arial"/>
                <a:sym typeface="Arial"/>
              </a:defRPr>
            </a:lvl1pPr>
            <a:lvl2pPr marL="742950" marR="0" lvl="1" indent="-209550" algn="l" rtl="0">
              <a:spcBef>
                <a:spcPts val="600"/>
              </a:spcBef>
              <a:buClr>
                <a:srgbClr val="4C5858"/>
              </a:buClr>
              <a:buSzPts val="1200"/>
              <a:buFont typeface="Arial"/>
              <a:buChar char="–"/>
              <a:defRPr sz="1200" b="0" i="0" u="none" strike="noStrike" cap="none">
                <a:solidFill>
                  <a:srgbClr val="4C5858"/>
                </a:solidFill>
                <a:latin typeface="Helvetica Neue Light"/>
                <a:ea typeface="Helvetica Neue Light"/>
                <a:cs typeface="Helvetica Neue Light"/>
                <a:sym typeface="Helvetica Neue Light"/>
              </a:defRPr>
            </a:lvl2pPr>
            <a:lvl3pPr marL="1143000" marR="0" lvl="2" indent="-158750" algn="l" rtl="0">
              <a:spcBef>
                <a:spcPts val="600"/>
              </a:spcBef>
              <a:buClr>
                <a:srgbClr val="4C5858"/>
              </a:buClr>
              <a:buSzPts val="1100"/>
              <a:buFont typeface="Arial"/>
              <a:buChar char="•"/>
              <a:defRPr sz="1100" b="0" i="0" u="none" strike="noStrike" cap="none">
                <a:solidFill>
                  <a:srgbClr val="4C5858"/>
                </a:solidFill>
                <a:latin typeface="Helvetica Neue Light"/>
                <a:ea typeface="Helvetica Neue Light"/>
                <a:cs typeface="Helvetica Neue Light"/>
                <a:sym typeface="Helvetica Neue Light"/>
              </a:defRPr>
            </a:lvl3pPr>
            <a:lvl4pPr marL="1600200" marR="0" lvl="3" indent="-161925" algn="l" rtl="0">
              <a:spcBef>
                <a:spcPts val="600"/>
              </a:spcBef>
              <a:buClr>
                <a:srgbClr val="4C5858"/>
              </a:buClr>
              <a:buSzPts val="1050"/>
              <a:buFont typeface="Arial"/>
              <a:buChar char="–"/>
              <a:defRPr sz="1050" b="0" i="0" u="none" strike="noStrike" cap="none">
                <a:solidFill>
                  <a:srgbClr val="4C5858"/>
                </a:solidFill>
                <a:latin typeface="Helvetica Neue Light"/>
                <a:ea typeface="Helvetica Neue Light"/>
                <a:cs typeface="Helvetica Neue Light"/>
                <a:sym typeface="Helvetica Neue Light"/>
              </a:defRPr>
            </a:lvl4pPr>
            <a:lvl5pPr marL="2057400" marR="0" lvl="4" indent="-161925" algn="l" rtl="0">
              <a:spcBef>
                <a:spcPts val="600"/>
              </a:spcBef>
              <a:buClr>
                <a:srgbClr val="4C5858"/>
              </a:buClr>
              <a:buSzPts val="1050"/>
              <a:buFont typeface="Arial"/>
              <a:buChar char="»"/>
              <a:defRPr sz="1050" b="0" i="0" u="none" strike="noStrike" cap="none">
                <a:solidFill>
                  <a:srgbClr val="4C5858"/>
                </a:solidFill>
                <a:latin typeface="Helvetica Neue Light"/>
                <a:ea typeface="Helvetica Neue Light"/>
                <a:cs typeface="Helvetica Neue Light"/>
                <a:sym typeface="Helvetica Neue Light"/>
              </a:defRPr>
            </a:lvl5pPr>
            <a:lvl6pPr marL="2514600" marR="0" lvl="5"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6pPr>
            <a:lvl7pPr marL="2971800" marR="0" lvl="6"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7pPr>
            <a:lvl8pPr marL="3429000" marR="0" lvl="7"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8pPr>
            <a:lvl9pPr marL="3886200" marR="0" lvl="8"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9pPr>
          </a:lstStyle>
          <a:p>
            <a:endParaRPr/>
          </a:p>
        </p:txBody>
      </p:sp>
      <p:cxnSp>
        <p:nvCxnSpPr>
          <p:cNvPr id="20" name="Shape 20"/>
          <p:cNvCxnSpPr/>
          <p:nvPr/>
        </p:nvCxnSpPr>
        <p:spPr>
          <a:xfrm>
            <a:off x="605121" y="2209800"/>
            <a:ext cx="8092792" cy="0"/>
          </a:xfrm>
          <a:prstGeom prst="straightConnector1">
            <a:avLst/>
          </a:prstGeom>
          <a:noFill/>
          <a:ln w="12700" cap="rnd" cmpd="sng">
            <a:solidFill>
              <a:schemeClr val="lt1"/>
            </a:solidFill>
            <a:prstDash val="solid"/>
            <a:round/>
            <a:headEnd type="oval" w="sm" len="sm"/>
            <a:tailEnd type="oval" w="sm" len="sm"/>
          </a:ln>
        </p:spPr>
      </p:cxnSp>
      <p:pic>
        <p:nvPicPr>
          <p:cNvPr id="21" name="Shape 21"/>
          <p:cNvPicPr preferRelativeResize="0"/>
          <p:nvPr/>
        </p:nvPicPr>
        <p:blipFill rotWithShape="1">
          <a:blip r:embed="rId2">
            <a:alphaModFix/>
          </a:blip>
          <a:srcRect/>
          <a:stretch/>
        </p:blipFill>
        <p:spPr>
          <a:xfrm>
            <a:off x="5838440" y="3158867"/>
            <a:ext cx="3322320" cy="2000250"/>
          </a:xfrm>
          <a:prstGeom prst="rect">
            <a:avLst/>
          </a:prstGeom>
          <a:noFill/>
          <a:ln>
            <a:noFill/>
          </a:ln>
        </p:spPr>
      </p:pic>
      <p:pic>
        <p:nvPicPr>
          <p:cNvPr id="22" name="Shape 22"/>
          <p:cNvPicPr preferRelativeResize="0"/>
          <p:nvPr/>
        </p:nvPicPr>
        <p:blipFill rotWithShape="1">
          <a:blip r:embed="rId3">
            <a:alphaModFix/>
          </a:blip>
          <a:srcRect/>
          <a:stretch/>
        </p:blipFill>
        <p:spPr>
          <a:xfrm>
            <a:off x="7249434" y="4654292"/>
            <a:ext cx="1823672" cy="401542"/>
          </a:xfrm>
          <a:prstGeom prst="rect">
            <a:avLst/>
          </a:prstGeom>
          <a:noFill/>
          <a:ln>
            <a:noFill/>
          </a:ln>
        </p:spPr>
      </p:pic>
    </p:spTree>
    <p:extLst>
      <p:ext uri="{BB962C8B-B14F-4D97-AF65-F5344CB8AC3E}">
        <p14:creationId xmlns:p14="http://schemas.microsoft.com/office/powerpoint/2010/main" val="39059417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ue Text Slide">
  <p:cSld name="3_Blue Text Slide">
    <p:spTree>
      <p:nvGrpSpPr>
        <p:cNvPr id="1" name="Shape 595"/>
        <p:cNvGrpSpPr/>
        <p:nvPr/>
      </p:nvGrpSpPr>
      <p:grpSpPr>
        <a:xfrm>
          <a:off x="0" y="0"/>
          <a:ext cx="0" cy="0"/>
          <a:chOff x="0" y="0"/>
          <a:chExt cx="0" cy="0"/>
        </a:xfrm>
      </p:grpSpPr>
      <p:sp>
        <p:nvSpPr>
          <p:cNvPr id="596" name="Shape 596"/>
          <p:cNvSpPr/>
          <p:nvPr/>
        </p:nvSpPr>
        <p:spPr>
          <a:xfrm rot="10800000" flipH="1">
            <a:off x="-1" y="85"/>
            <a:ext cx="9144000" cy="866400"/>
          </a:xfrm>
          <a:prstGeom prst="round1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597" name="Shape 597"/>
          <p:cNvSpPr txBox="1">
            <a:spLocks noGrp="1"/>
          </p:cNvSpPr>
          <p:nvPr>
            <p:ph type="title"/>
          </p:nvPr>
        </p:nvSpPr>
        <p:spPr>
          <a:xfrm>
            <a:off x="457200" y="270472"/>
            <a:ext cx="6726300" cy="5481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pic>
        <p:nvPicPr>
          <p:cNvPr id="598" name="Shape 598" descr="line-dot-pattern@2x.png"/>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rot="-5400000">
            <a:off x="7179812" y="-1097707"/>
            <a:ext cx="866487" cy="3061892"/>
          </a:xfrm>
          <a:prstGeom prst="rect">
            <a:avLst/>
          </a:prstGeom>
          <a:noFill/>
          <a:ln>
            <a:noFill/>
          </a:ln>
        </p:spPr>
      </p:pic>
      <p:sp>
        <p:nvSpPr>
          <p:cNvPr id="599" name="Shape 599"/>
          <p:cNvSpPr txBox="1">
            <a:spLocks noGrp="1"/>
          </p:cNvSpPr>
          <p:nvPr>
            <p:ph type="body" idx="1"/>
          </p:nvPr>
        </p:nvSpPr>
        <p:spPr>
          <a:xfrm>
            <a:off x="457200" y="1123949"/>
            <a:ext cx="8229600" cy="3477000"/>
          </a:xfrm>
          <a:prstGeom prst="rect">
            <a:avLst/>
          </a:prstGeom>
          <a:noFill/>
          <a:ln>
            <a:noFill/>
          </a:ln>
        </p:spPr>
        <p:txBody>
          <a:bodyPr spcFirstLastPara="1" wrap="square" lIns="91425" tIns="91425" rIns="91425" bIns="91425" anchor="t" anchorCtr="0"/>
          <a:lstStyle>
            <a:lvl1pPr marL="457200" marR="0" lvl="0" indent="-330200" algn="l" rtl="0">
              <a:lnSpc>
                <a:spcPct val="100000"/>
              </a:lnSpc>
              <a:spcBef>
                <a:spcPts val="280"/>
              </a:spcBef>
              <a:spcAft>
                <a:spcPts val="0"/>
              </a:spcAft>
              <a:buClr>
                <a:schemeClr val="accent5"/>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lnSpc>
                <a:spcPct val="100000"/>
              </a:lnSpc>
              <a:spcBef>
                <a:spcPts val="500"/>
              </a:spcBef>
              <a:spcAft>
                <a:spcPts val="0"/>
              </a:spcAft>
              <a:buClr>
                <a:schemeClr val="accent5"/>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5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600" name="Shape 600"/>
          <p:cNvPicPr preferRelativeResize="0"/>
          <p:nvPr/>
        </p:nvPicPr>
        <p:blipFill rotWithShape="1">
          <a:blip r:embed="rId3">
            <a:alphaModFix/>
          </a:blip>
          <a:srcRect/>
          <a:stretch/>
        </p:blipFill>
        <p:spPr>
          <a:xfrm>
            <a:off x="6617524" y="4709160"/>
            <a:ext cx="2496313" cy="402710"/>
          </a:xfrm>
          <a:prstGeom prst="rect">
            <a:avLst/>
          </a:prstGeom>
          <a:noFill/>
          <a:ln>
            <a:noFill/>
          </a:ln>
        </p:spPr>
      </p:pic>
      <p:sp>
        <p:nvSpPr>
          <p:cNvPr id="601" name="Shape 601"/>
          <p:cNvSpPr txBox="1">
            <a:spLocks noGrp="1"/>
          </p:cNvSpPr>
          <p:nvPr>
            <p:ph type="sldNum" idx="12"/>
          </p:nvPr>
        </p:nvSpPr>
        <p:spPr>
          <a:xfrm>
            <a:off x="99060" y="4789170"/>
            <a:ext cx="289500" cy="2745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L="0" marR="0" lvl="1"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2pPr>
            <a:lvl3pPr marL="0" marR="0" lvl="2"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3pPr>
            <a:lvl4pPr marL="0" marR="0" lvl="3"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4pPr>
            <a:lvl5pPr marL="0" marR="0" lvl="4"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5pPr>
            <a:lvl6pPr marL="0" marR="0" lvl="5"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6pPr>
            <a:lvl7pPr marL="0" marR="0" lvl="6"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7pPr>
            <a:lvl8pPr marL="0" marR="0" lvl="7"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8pPr>
            <a:lvl9pPr marL="0" marR="0" lvl="8"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602" name="Shape 602"/>
          <p:cNvSpPr txBox="1">
            <a:spLocks noGrp="1"/>
          </p:cNvSpPr>
          <p:nvPr>
            <p:ph type="dt" idx="10"/>
          </p:nvPr>
        </p:nvSpPr>
        <p:spPr>
          <a:xfrm>
            <a:off x="474791" y="4790122"/>
            <a:ext cx="2057400" cy="2745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603" name="Shape 603"/>
          <p:cNvPicPr preferRelativeResize="0"/>
          <p:nvPr/>
        </p:nvPicPr>
        <p:blipFill rotWithShape="1">
          <a:blip r:embed="rId4" cstate="hqprint">
            <a:alphaModFix amt="3000"/>
            <a:extLst>
              <a:ext uri="{28A0092B-C50C-407E-A947-70E740481C1C}">
                <a14:useLocalDpi xmlns:a14="http://schemas.microsoft.com/office/drawing/2010/main"/>
              </a:ext>
            </a:extLst>
          </a:blip>
          <a:srcRect r="11268"/>
          <a:stretch/>
        </p:blipFill>
        <p:spPr>
          <a:xfrm rot="5400000">
            <a:off x="227748" y="2081119"/>
            <a:ext cx="2860272" cy="3264494"/>
          </a:xfrm>
          <a:prstGeom prst="rect">
            <a:avLst/>
          </a:prstGeom>
          <a:noFill/>
          <a:ln>
            <a:noFill/>
          </a:ln>
        </p:spPr>
      </p:pic>
      <p:sp>
        <p:nvSpPr>
          <p:cNvPr id="604" name="Shape 604"/>
          <p:cNvSpPr txBox="1">
            <a:spLocks noGrp="1"/>
          </p:cNvSpPr>
          <p:nvPr>
            <p:ph type="ftr" idx="11"/>
          </p:nvPr>
        </p:nvSpPr>
        <p:spPr>
          <a:xfrm>
            <a:off x="3028950" y="4789169"/>
            <a:ext cx="3086100" cy="274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1815034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Orange Text Slide">
    <p:spTree>
      <p:nvGrpSpPr>
        <p:cNvPr id="1" name="Shape 75"/>
        <p:cNvGrpSpPr/>
        <p:nvPr/>
      </p:nvGrpSpPr>
      <p:grpSpPr>
        <a:xfrm>
          <a:off x="0" y="0"/>
          <a:ext cx="0" cy="0"/>
          <a:chOff x="0" y="0"/>
          <a:chExt cx="0" cy="0"/>
        </a:xfrm>
      </p:grpSpPr>
      <p:sp>
        <p:nvSpPr>
          <p:cNvPr id="76" name="Shape 76"/>
          <p:cNvSpPr/>
          <p:nvPr/>
        </p:nvSpPr>
        <p:spPr>
          <a:xfrm>
            <a:off x="0" y="1"/>
            <a:ext cx="9144000" cy="914399"/>
          </a:xfrm>
          <a:prstGeom prst="rect">
            <a:avLst/>
          </a:prstGeom>
          <a:solidFill>
            <a:schemeClr val="accent1"/>
          </a:solidFill>
          <a:ln>
            <a:noFill/>
          </a:ln>
        </p:spPr>
        <p:txBody>
          <a:bodyPr lIns="91425" tIns="45700" rIns="91425" bIns="45700" anchor="ctr" anchorCtr="0">
            <a:noAutofit/>
          </a:bodyPr>
          <a:lstStyle/>
          <a:p>
            <a:pPr algn="ctr" defTabSz="914378">
              <a:buClr>
                <a:srgbClr val="000000"/>
              </a:buClr>
              <a:buFont typeface="Arial"/>
              <a:buNone/>
            </a:pPr>
            <a:endParaRPr sz="1400" kern="0">
              <a:solidFill>
                <a:srgbClr val="FFFFFF"/>
              </a:solidFill>
              <a:ea typeface="Arial"/>
              <a:cs typeface="Arial"/>
              <a:sym typeface="Arial"/>
            </a:endParaRPr>
          </a:p>
        </p:txBody>
      </p:sp>
      <p:sp>
        <p:nvSpPr>
          <p:cNvPr id="77" name="Shape 77"/>
          <p:cNvSpPr txBox="1">
            <a:spLocks noGrp="1"/>
          </p:cNvSpPr>
          <p:nvPr>
            <p:ph type="title"/>
          </p:nvPr>
        </p:nvSpPr>
        <p:spPr>
          <a:xfrm>
            <a:off x="457200" y="205979"/>
            <a:ext cx="8229600" cy="689370"/>
          </a:xfrm>
          <a:prstGeom prst="rect">
            <a:avLst/>
          </a:prstGeom>
          <a:noFill/>
          <a:ln>
            <a:noFill/>
          </a:ln>
        </p:spPr>
        <p:txBody>
          <a:bodyPr lIns="91425" tIns="91425" rIns="91425" bIns="91425" anchor="t" anchorCtr="0"/>
          <a:lstStyle>
            <a:lvl1pPr marL="0" marR="0" lvl="0" indent="0" algn="l" rtl="0">
              <a:spcBef>
                <a:spcPts val="0"/>
              </a:spcBef>
              <a:buClr>
                <a:schemeClr val="lt1"/>
              </a:buClr>
              <a:buFont typeface="Arial"/>
              <a:buNone/>
              <a:defRPr sz="32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8" name="Shape 78"/>
          <p:cNvSpPr txBox="1">
            <a:spLocks noGrp="1"/>
          </p:cNvSpPr>
          <p:nvPr>
            <p:ph type="body" idx="1"/>
          </p:nvPr>
        </p:nvSpPr>
        <p:spPr>
          <a:xfrm>
            <a:off x="457200" y="2038350"/>
            <a:ext cx="8229600" cy="2362200"/>
          </a:xfrm>
          <a:prstGeom prst="rect">
            <a:avLst/>
          </a:prstGeom>
          <a:noFill/>
          <a:ln>
            <a:noFill/>
          </a:ln>
        </p:spPr>
        <p:txBody>
          <a:bodyPr lIns="91425" tIns="91425" rIns="91425" bIns="91425" anchor="t" anchorCtr="0"/>
          <a:lstStyle>
            <a:lvl1pPr marL="342892" marR="0" lvl="0" indent="-253994" algn="l" rtl="0">
              <a:spcBef>
                <a:spcPts val="280"/>
              </a:spcBef>
              <a:buClr>
                <a:schemeClr val="accent1"/>
              </a:buClr>
              <a:buSzPct val="100000"/>
              <a:buFont typeface="Arial"/>
              <a:buChar char="•"/>
              <a:defRPr sz="1400" b="0" i="0" u="none" strike="noStrike" cap="none">
                <a:solidFill>
                  <a:schemeClr val="dk1"/>
                </a:solidFill>
                <a:latin typeface="Arial"/>
                <a:ea typeface="Arial"/>
                <a:cs typeface="Arial"/>
                <a:sym typeface="Arial"/>
              </a:defRPr>
            </a:lvl1pPr>
            <a:lvl2pPr marL="742931" marR="0" lvl="1" indent="-196845" algn="l" rtl="0">
              <a:spcBef>
                <a:spcPts val="280"/>
              </a:spcBef>
              <a:buClr>
                <a:schemeClr val="accent1"/>
              </a:buClr>
              <a:buSzPct val="100000"/>
              <a:buFont typeface="Arial"/>
              <a:buChar char="•"/>
              <a:defRPr sz="1400" b="0" i="0" u="none" strike="noStrike" cap="none">
                <a:solidFill>
                  <a:schemeClr val="dk1"/>
                </a:solidFill>
                <a:latin typeface="Arial"/>
                <a:ea typeface="Arial"/>
                <a:cs typeface="Arial"/>
                <a:sym typeface="Arial"/>
              </a:defRPr>
            </a:lvl2pPr>
            <a:lvl3pPr marL="1142972" marR="0" lvl="2" indent="-139697" algn="l" rtl="0">
              <a:spcBef>
                <a:spcPts val="280"/>
              </a:spcBef>
              <a:buClr>
                <a:schemeClr val="accent2"/>
              </a:buClr>
              <a:buSzPct val="100000"/>
              <a:buFont typeface="Arial"/>
              <a:buChar char="•"/>
              <a:defRPr sz="1400" b="0" i="0" u="none" strike="noStrike" cap="none">
                <a:solidFill>
                  <a:schemeClr val="dk1"/>
                </a:solidFill>
                <a:latin typeface="Arial"/>
                <a:ea typeface="Arial"/>
                <a:cs typeface="Arial"/>
                <a:sym typeface="Arial"/>
              </a:defRPr>
            </a:lvl3pPr>
            <a:lvl4pPr marL="1600160" marR="0" lvl="3" indent="-139697" algn="l" rtl="0">
              <a:spcBef>
                <a:spcPts val="280"/>
              </a:spcBef>
              <a:buClr>
                <a:schemeClr val="accent2"/>
              </a:buClr>
              <a:buSzPct val="100000"/>
              <a:buFont typeface="Arial"/>
              <a:buChar char="•"/>
              <a:defRPr sz="1400" b="0" i="0" u="none" strike="noStrike" cap="none">
                <a:solidFill>
                  <a:schemeClr val="dk1"/>
                </a:solidFill>
                <a:latin typeface="Arial"/>
                <a:ea typeface="Arial"/>
                <a:cs typeface="Arial"/>
                <a:sym typeface="Arial"/>
              </a:defRPr>
            </a:lvl4pPr>
            <a:lvl5pPr marL="2057348" marR="0" lvl="4" indent="-139697" algn="l" rtl="0">
              <a:spcBef>
                <a:spcPts val="280"/>
              </a:spcBef>
              <a:buClr>
                <a:schemeClr val="accent2"/>
              </a:buClr>
              <a:buSzPct val="100000"/>
              <a:buFont typeface="Arial"/>
              <a:buChar char="•"/>
              <a:defRPr sz="1400" b="0" i="0" u="none" strike="noStrike" cap="none">
                <a:solidFill>
                  <a:schemeClr val="dk1"/>
                </a:solidFill>
                <a:latin typeface="Arial"/>
                <a:ea typeface="Arial"/>
                <a:cs typeface="Arial"/>
                <a:sym typeface="Arial"/>
              </a:defRPr>
            </a:lvl5pPr>
            <a:lvl6pPr marL="2514537" marR="0" lvl="5"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726" marR="0" lvl="6"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8915" marR="0" lvl="7"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103" marR="0" lvl="8"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lang="en-US" dirty="0"/>
          </a:p>
          <a:p>
            <a:pPr lvl="1"/>
            <a:endParaRPr dirty="0"/>
          </a:p>
        </p:txBody>
      </p:sp>
      <p:pic>
        <p:nvPicPr>
          <p:cNvPr id="79" name="Shape 79" descr="line-dot-pattern@2x.png"/>
          <p:cNvPicPr preferRelativeResize="0"/>
          <p:nvPr/>
        </p:nvPicPr>
        <p:blipFill rotWithShape="1">
          <a:blip r:embed="rId2">
            <a:alphaModFix/>
          </a:blip>
          <a:srcRect/>
          <a:stretch/>
        </p:blipFill>
        <p:spPr>
          <a:xfrm rot="-5400000">
            <a:off x="6936316" y="-1297518"/>
            <a:ext cx="910169" cy="3505200"/>
          </a:xfrm>
          <a:prstGeom prst="rect">
            <a:avLst/>
          </a:prstGeom>
          <a:noFill/>
          <a:ln>
            <a:noFill/>
          </a:ln>
        </p:spPr>
      </p:pic>
      <p:sp>
        <p:nvSpPr>
          <p:cNvPr id="80" name="Shape 80"/>
          <p:cNvSpPr txBox="1">
            <a:spLocks noGrp="1"/>
          </p:cNvSpPr>
          <p:nvPr>
            <p:ph type="body" idx="2"/>
          </p:nvPr>
        </p:nvSpPr>
        <p:spPr>
          <a:xfrm>
            <a:off x="457200" y="1123950"/>
            <a:ext cx="8229600" cy="762000"/>
          </a:xfrm>
          <a:prstGeom prst="rect">
            <a:avLst/>
          </a:prstGeom>
          <a:noFill/>
          <a:ln>
            <a:noFill/>
          </a:ln>
        </p:spPr>
        <p:txBody>
          <a:bodyPr lIns="91425" tIns="91425" rIns="91425" bIns="91425" anchor="t" anchorCtr="0"/>
          <a:lstStyle>
            <a:lvl1pPr marL="0" marR="0" lvl="0" indent="0" algn="l" rtl="0">
              <a:spcBef>
                <a:spcPts val="560"/>
              </a:spcBef>
              <a:buClr>
                <a:schemeClr val="accent2"/>
              </a:buClr>
              <a:buFont typeface="Arial"/>
              <a:buNone/>
              <a:defRPr sz="2800" b="0" i="0" u="none" strike="noStrike" cap="none">
                <a:solidFill>
                  <a:schemeClr val="accent1"/>
                </a:solidFill>
                <a:latin typeface="Arial"/>
                <a:ea typeface="Arial"/>
                <a:cs typeface="Arial"/>
                <a:sym typeface="Arial"/>
              </a:defRPr>
            </a:lvl1pPr>
            <a:lvl2pPr marL="457189"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378"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566"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754"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514537" marR="0" lvl="5"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726" marR="0" lvl="6"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8915" marR="0" lvl="7"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103" marR="0" lvl="8"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ftr" idx="11"/>
          </p:nvPr>
        </p:nvSpPr>
        <p:spPr>
          <a:xfrm>
            <a:off x="289081" y="4784541"/>
            <a:ext cx="1371599" cy="274636"/>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BFBFBF"/>
              </a:buClr>
              <a:buFont typeface="Arial"/>
              <a:buNone/>
              <a:defRPr sz="600" b="0" i="0" u="none" strike="noStrike" cap="none">
                <a:solidFill>
                  <a:srgbClr val="BFBFBF"/>
                </a:solidFill>
                <a:latin typeface="Arial"/>
                <a:ea typeface="Arial"/>
                <a:cs typeface="Arial"/>
                <a:sym typeface="Arial"/>
              </a:defRPr>
            </a:lvl1pPr>
            <a:lvl2pPr marL="457189"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378"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566"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754"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5943"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132"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32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509"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r>
              <a:rPr lang="en-US"/>
              <a:t>© DataStax 2018, All Rights Reserved.</a:t>
            </a:r>
            <a:endParaRPr/>
          </a:p>
        </p:txBody>
      </p:sp>
      <p:sp>
        <p:nvSpPr>
          <p:cNvPr id="82" name="Shape 82"/>
          <p:cNvSpPr txBox="1">
            <a:spLocks noGrp="1"/>
          </p:cNvSpPr>
          <p:nvPr>
            <p:ph type="sldNum" idx="12"/>
          </p:nvPr>
        </p:nvSpPr>
        <p:spPr>
          <a:xfrm>
            <a:off x="43201" y="4784541"/>
            <a:ext cx="274319" cy="274636"/>
          </a:xfrm>
          <a:prstGeom prst="rect">
            <a:avLst/>
          </a:prstGeom>
          <a:noFill/>
          <a:ln>
            <a:noFill/>
          </a:ln>
        </p:spPr>
        <p:txBody>
          <a:bodyPr lIns="91425" tIns="45700" rIns="91425" bIns="45700" anchor="b" anchorCtr="0">
            <a:noAutofit/>
          </a:bodyPr>
          <a:lstStyle/>
          <a:p>
            <a:pPr algn="ctr">
              <a:buClr>
                <a:srgbClr val="BFBFBF"/>
              </a:buClr>
              <a:buSzPct val="25000"/>
              <a:buFont typeface="Arial"/>
              <a:buNone/>
            </a:pPr>
            <a:fld id="{00000000-1234-1234-1234-123412341234}" type="slidenum">
              <a:rPr lang="en" sz="600">
                <a:solidFill>
                  <a:srgbClr val="BFBFBF"/>
                </a:solidFill>
              </a:rPr>
              <a:pPr algn="ctr">
                <a:buClr>
                  <a:srgbClr val="BFBFBF"/>
                </a:buClr>
                <a:buSzPct val="25000"/>
                <a:buFont typeface="Arial"/>
                <a:buNone/>
              </a:pPr>
              <a:t>‹#›</a:t>
            </a:fld>
            <a:endParaRPr lang="en" sz="600" dirty="0">
              <a:solidFill>
                <a:srgbClr val="BFBFBF"/>
              </a:solidFill>
            </a:endParaRPr>
          </a:p>
        </p:txBody>
      </p:sp>
    </p:spTree>
    <p:extLst>
      <p:ext uri="{BB962C8B-B14F-4D97-AF65-F5344CB8AC3E}">
        <p14:creationId xmlns:p14="http://schemas.microsoft.com/office/powerpoint/2010/main" val="12999794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10" name="Title 9"/>
          <p:cNvSpPr>
            <a:spLocks noGrp="1"/>
          </p:cNvSpPr>
          <p:nvPr>
            <p:ph type="title" hasCustomPrompt="1"/>
          </p:nvPr>
        </p:nvSpPr>
        <p:spPr/>
        <p:txBody>
          <a:bodyPr/>
          <a:lstStyle/>
          <a:p>
            <a:r>
              <a:rPr lang="en-US" dirty="0"/>
              <a:t>Title Style</a:t>
            </a:r>
          </a:p>
        </p:txBody>
      </p:sp>
      <p:sp>
        <p:nvSpPr>
          <p:cNvPr id="2" name="Date Placeholder 1"/>
          <p:cNvSpPr>
            <a:spLocks noGrp="1"/>
          </p:cNvSpPr>
          <p:nvPr>
            <p:ph type="dt" sz="half" idx="10"/>
          </p:nvPr>
        </p:nvSpPr>
        <p:spPr/>
        <p:txBody>
          <a:bodyPr/>
          <a:lstStyle/>
          <a:p>
            <a:endParaRPr lang="en-US" dirty="0">
              <a:solidFill>
                <a:prstClr val="white">
                  <a:lumMod val="75000"/>
                </a:prstClr>
              </a:solidFill>
            </a:endParaRPr>
          </a:p>
        </p:txBody>
      </p:sp>
      <p:sp>
        <p:nvSpPr>
          <p:cNvPr id="4" name="Footer Placeholder 3"/>
          <p:cNvSpPr>
            <a:spLocks noGrp="1"/>
          </p:cNvSpPr>
          <p:nvPr>
            <p:ph type="ftr" sz="quarter" idx="11"/>
          </p:nvPr>
        </p:nvSpPr>
        <p:spPr/>
        <p:txBody>
          <a:bodyPr/>
          <a:lstStyle/>
          <a:p>
            <a:r>
              <a:rPr lang="en-US">
                <a:solidFill>
                  <a:prstClr val="white">
                    <a:lumMod val="75000"/>
                  </a:prstClr>
                </a:solidFill>
                <a:ea typeface="ＭＳ Ｐゴシック" charset="0"/>
              </a:rPr>
              <a:t>© DataStax 2018, All Rights Reserved.</a:t>
            </a:r>
            <a:endParaRPr lang="en-US" dirty="0">
              <a:solidFill>
                <a:prstClr val="white">
                  <a:lumMod val="75000"/>
                </a:prstClr>
              </a:solidFill>
              <a:ea typeface="ＭＳ Ｐゴシック" charset="0"/>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prstClr val="white">
                    <a:lumMod val="75000"/>
                  </a:prstClr>
                </a:solidFill>
              </a:rPr>
              <a:pPr/>
              <a:t>‹#›</a:t>
            </a:fld>
            <a:endParaRPr lang="en-US" dirty="0">
              <a:solidFill>
                <a:prstClr val="white">
                  <a:lumMod val="75000"/>
                </a:prstClr>
              </a:solidFill>
            </a:endParaRPr>
          </a:p>
        </p:txBody>
      </p:sp>
    </p:spTree>
    <p:extLst>
      <p:ext uri="{BB962C8B-B14F-4D97-AF65-F5344CB8AC3E}">
        <p14:creationId xmlns:p14="http://schemas.microsoft.com/office/powerpoint/2010/main" val="2200629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ection Slide">
    <p:spTree>
      <p:nvGrpSpPr>
        <p:cNvPr id="1" name="Shape 72"/>
        <p:cNvGrpSpPr/>
        <p:nvPr/>
      </p:nvGrpSpPr>
      <p:grpSpPr>
        <a:xfrm>
          <a:off x="0" y="0"/>
          <a:ext cx="0" cy="0"/>
          <a:chOff x="0" y="0"/>
          <a:chExt cx="0" cy="0"/>
        </a:xfrm>
      </p:grpSpPr>
      <p:sp>
        <p:nvSpPr>
          <p:cNvPr id="73" name="Shape 73"/>
          <p:cNvSpPr/>
          <p:nvPr/>
        </p:nvSpPr>
        <p:spPr>
          <a:xfrm>
            <a:off x="0" y="0"/>
            <a:ext cx="91440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 name="Round Single Corner Rectangle 9"/>
          <p:cNvSpPr/>
          <p:nvPr userDrawn="1"/>
        </p:nvSpPr>
        <p:spPr>
          <a:xfrm rot="10800000" flipH="1">
            <a:off x="0" y="0"/>
            <a:ext cx="6858000" cy="3687580"/>
          </a:xfrm>
          <a:prstGeom prst="round1Rect">
            <a:avLst>
              <a:gd name="adj" fmla="val 2792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Shape 74" descr="line-dot-pattern@2x.png"/>
          <p:cNvPicPr preferRelativeResize="0"/>
          <p:nvPr/>
        </p:nvPicPr>
        <p:blipFill rotWithShape="1">
          <a:blip r:embed="rId2" cstate="screen">
            <a:alphaModFix amt="25000"/>
            <a:extLst>
              <a:ext uri="{28A0092B-C50C-407E-A947-70E740481C1C}">
                <a14:useLocalDpi xmlns:a14="http://schemas.microsoft.com/office/drawing/2010/main"/>
              </a:ext>
            </a:extLst>
          </a:blip>
          <a:srcRect/>
          <a:stretch/>
        </p:blipFill>
        <p:spPr>
          <a:xfrm>
            <a:off x="0" y="817418"/>
            <a:ext cx="5199810" cy="4326018"/>
          </a:xfrm>
          <a:prstGeom prst="rect">
            <a:avLst/>
          </a:prstGeom>
          <a:noFill/>
          <a:ln>
            <a:noFill/>
          </a:ln>
        </p:spPr>
      </p:pic>
      <p:sp>
        <p:nvSpPr>
          <p:cNvPr id="76" name="Shape 76"/>
          <p:cNvSpPr txBox="1">
            <a:spLocks noGrp="1"/>
          </p:cNvSpPr>
          <p:nvPr>
            <p:ph type="title"/>
          </p:nvPr>
        </p:nvSpPr>
        <p:spPr>
          <a:xfrm>
            <a:off x="457200" y="1656672"/>
            <a:ext cx="5584371" cy="1371600"/>
          </a:xfrm>
          <a:prstGeom prst="rect">
            <a:avLst/>
          </a:prstGeom>
          <a:noFill/>
          <a:ln>
            <a:noFill/>
          </a:ln>
        </p:spPr>
        <p:txBody>
          <a:bodyPr spcFirstLastPara="1" wrap="square" lIns="0" tIns="91425" rIns="91425" bIns="91425" anchor="ctr" anchorCtr="0"/>
          <a:lstStyle>
            <a:lvl1pPr>
              <a:defRPr sz="3600" b="1" dirty="0">
                <a:solidFill>
                  <a:schemeClr val="lt1"/>
                </a:solidFill>
              </a:defRPr>
            </a:lvl1pPr>
          </a:lstStyle>
          <a:p>
            <a:pPr marL="0" lvl="0" indent="0">
              <a:lnSpc>
                <a:spcPct val="90000"/>
              </a:lnSpc>
              <a:buClr>
                <a:schemeClr val="lt1"/>
              </a:buClr>
              <a:buSzPts val="1400"/>
              <a:buFont typeface="Arial"/>
            </a:pPr>
            <a:r>
              <a:rPr lang="en-US"/>
              <a:t>Click to edit Master title style</a:t>
            </a:r>
            <a:endParaRPr dirty="0"/>
          </a:p>
        </p:txBody>
      </p:sp>
      <p:pic>
        <p:nvPicPr>
          <p:cNvPr id="9" name="Shape 816"/>
          <p:cNvPicPr preferRelativeResize="0"/>
          <p:nvPr userDrawn="1"/>
        </p:nvPicPr>
        <p:blipFill rotWithShape="1">
          <a:blip r:embed="rId3" cstate="hqprint">
            <a:alphaModFix/>
            <a:extLst>
              <a:ext uri="{28A0092B-C50C-407E-A947-70E740481C1C}">
                <a14:useLocalDpi xmlns:a14="http://schemas.microsoft.com/office/drawing/2010/main"/>
              </a:ext>
            </a:extLst>
          </a:blip>
          <a:srcRect/>
          <a:stretch/>
        </p:blipFill>
        <p:spPr>
          <a:xfrm>
            <a:off x="6739215" y="4803191"/>
            <a:ext cx="2284327" cy="220639"/>
          </a:xfrm>
          <a:prstGeom prst="rect">
            <a:avLst/>
          </a:prstGeom>
          <a:noFill/>
          <a:ln>
            <a:noFill/>
          </a:ln>
        </p:spPr>
      </p:pic>
      <p:sp>
        <p:nvSpPr>
          <p:cNvPr id="12"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dirty="0"/>
          </a:p>
        </p:txBody>
      </p:sp>
      <p:sp>
        <p:nvSpPr>
          <p:cNvPr id="13"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defTabSz="457200"/>
            <a:r>
              <a:rPr lang="en-US" dirty="0"/>
              <a:t>© DataStax, All Rights Reserved.</a:t>
            </a:r>
          </a:p>
        </p:txBody>
      </p:sp>
    </p:spTree>
    <p:extLst>
      <p:ext uri="{BB962C8B-B14F-4D97-AF65-F5344CB8AC3E}">
        <p14:creationId xmlns:p14="http://schemas.microsoft.com/office/powerpoint/2010/main" val="3426338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 Slide 2">
    <p:spTree>
      <p:nvGrpSpPr>
        <p:cNvPr id="1" name="Shape 61"/>
        <p:cNvGrpSpPr/>
        <p:nvPr/>
      </p:nvGrpSpPr>
      <p:grpSpPr>
        <a:xfrm>
          <a:off x="0" y="0"/>
          <a:ext cx="0" cy="0"/>
          <a:chOff x="0" y="0"/>
          <a:chExt cx="0" cy="0"/>
        </a:xfrm>
      </p:grpSpPr>
      <p:sp>
        <p:nvSpPr>
          <p:cNvPr id="11" name="Round Single Corner Rectangle 10"/>
          <p:cNvSpPr/>
          <p:nvPr userDrawn="1"/>
        </p:nvSpPr>
        <p:spPr>
          <a:xfrm rot="5400000">
            <a:off x="405812" y="-405814"/>
            <a:ext cx="5143501" cy="5955129"/>
          </a:xfrm>
          <a:prstGeom prst="round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userDrawn="1"/>
        </p:nvPicPr>
        <p:blipFill>
          <a:blip r:embed="rId2">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8" name="Picture Placeholder 17"/>
          <p:cNvSpPr>
            <a:spLocks noGrp="1" noChangeAspect="1"/>
          </p:cNvSpPr>
          <p:nvPr>
            <p:ph type="pic" sz="quarter" idx="13"/>
          </p:nvPr>
        </p:nvSpPr>
        <p:spPr>
          <a:xfrm>
            <a:off x="3287722" y="605790"/>
            <a:ext cx="5856278" cy="3931920"/>
          </a:xfrm>
          <a:custGeom>
            <a:avLst/>
            <a:gdLst>
              <a:gd name="connsiteX0" fmla="*/ 1737360 w 5175315"/>
              <a:gd name="connsiteY0" fmla="*/ 0 h 3474720"/>
              <a:gd name="connsiteX1" fmla="*/ 2582944 w 5175315"/>
              <a:gd name="connsiteY1" fmla="*/ 0 h 3474720"/>
              <a:gd name="connsiteX2" fmla="*/ 2646104 w 5175315"/>
              <a:gd name="connsiteY2" fmla="*/ 0 h 3474720"/>
              <a:gd name="connsiteX3" fmla="*/ 5175315 w 5175315"/>
              <a:gd name="connsiteY3" fmla="*/ 0 h 3474720"/>
              <a:gd name="connsiteX4" fmla="*/ 5175315 w 5175315"/>
              <a:gd name="connsiteY4" fmla="*/ 3474720 h 3474720"/>
              <a:gd name="connsiteX5" fmla="*/ 2646104 w 5175315"/>
              <a:gd name="connsiteY5" fmla="*/ 3474720 h 3474720"/>
              <a:gd name="connsiteX6" fmla="*/ 2582944 w 5175315"/>
              <a:gd name="connsiteY6" fmla="*/ 3474720 h 3474720"/>
              <a:gd name="connsiteX7" fmla="*/ 1737360 w 5175315"/>
              <a:gd name="connsiteY7" fmla="*/ 3474720 h 3474720"/>
              <a:gd name="connsiteX8" fmla="*/ 0 w 5175315"/>
              <a:gd name="connsiteY8" fmla="*/ 1737360 h 3474720"/>
              <a:gd name="connsiteX9" fmla="*/ 1737360 w 5175315"/>
              <a:gd name="connsiteY9" fmla="*/ 0 h 347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5315" h="3474720">
                <a:moveTo>
                  <a:pt x="1737360" y="0"/>
                </a:moveTo>
                <a:lnTo>
                  <a:pt x="2582944" y="0"/>
                </a:lnTo>
                <a:lnTo>
                  <a:pt x="2646104" y="0"/>
                </a:lnTo>
                <a:lnTo>
                  <a:pt x="5175315" y="0"/>
                </a:lnTo>
                <a:lnTo>
                  <a:pt x="5175315" y="3474720"/>
                </a:lnTo>
                <a:lnTo>
                  <a:pt x="2646104" y="3474720"/>
                </a:lnTo>
                <a:lnTo>
                  <a:pt x="2582944" y="3474720"/>
                </a:lnTo>
                <a:lnTo>
                  <a:pt x="1737360" y="3474720"/>
                </a:lnTo>
                <a:cubicBezTo>
                  <a:pt x="777843" y="3474720"/>
                  <a:pt x="0" y="2696877"/>
                  <a:pt x="0" y="1737360"/>
                </a:cubicBezTo>
                <a:cubicBezTo>
                  <a:pt x="0" y="777843"/>
                  <a:pt x="777843" y="0"/>
                  <a:pt x="1737360" y="0"/>
                </a:cubicBezTo>
                <a:close/>
              </a:path>
            </a:pathLst>
          </a:custGeom>
          <a:solidFill>
            <a:schemeClr val="accent1"/>
          </a:solidFill>
          <a:ln w="127000">
            <a:solidFill>
              <a:schemeClr val="bg2">
                <a:lumMod val="40000"/>
                <a:lumOff val="60000"/>
                <a:alpha val="30000"/>
              </a:schemeClr>
            </a:solidFill>
          </a:ln>
        </p:spPr>
        <p:txBody>
          <a:bodyPr wrap="square">
            <a:noAutofit/>
          </a:bodyPr>
          <a:lstStyle/>
          <a:p>
            <a:r>
              <a:rPr lang="en-US"/>
              <a:t>Drag picture to placeholder or click icon to add</a:t>
            </a:r>
            <a:endParaRPr lang="en-US" dirty="0"/>
          </a:p>
        </p:txBody>
      </p:sp>
      <p:sp>
        <p:nvSpPr>
          <p:cNvPr id="64" name="Shape 64"/>
          <p:cNvSpPr txBox="1">
            <a:spLocks noGrp="1"/>
          </p:cNvSpPr>
          <p:nvPr>
            <p:ph type="title"/>
          </p:nvPr>
        </p:nvSpPr>
        <p:spPr>
          <a:xfrm>
            <a:off x="317400" y="1922250"/>
            <a:ext cx="2767706" cy="1299000"/>
          </a:xfrm>
          <a:prstGeom prst="rect">
            <a:avLst/>
          </a:prstGeom>
          <a:noFill/>
          <a:ln>
            <a:noFill/>
          </a:ln>
        </p:spPr>
        <p:txBody>
          <a:bodyPr spcFirstLastPara="1" wrap="square" lIns="0"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3200" b="1" i="0" u="none" strike="noStrike" cap="none">
                <a:solidFill>
                  <a:schemeClr val="tx1"/>
                </a:solidFill>
                <a:latin typeface="Arial"/>
                <a:ea typeface="Arial"/>
                <a:cs typeface="Arial"/>
                <a:sym typeface="Arial"/>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r>
              <a:rPr lang="en-US"/>
              <a:t>Click to edit Master title style</a:t>
            </a:r>
            <a:endParaRPr lang="en-US" dirty="0"/>
          </a:p>
        </p:txBody>
      </p:sp>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17" name="Shape 74" descr="line-dot-pattern@2x.png"/>
          <p:cNvPicPr preferRelativeResize="0"/>
          <p:nvPr userDrawn="1"/>
        </p:nvPicPr>
        <p:blipFill rotWithShape="1">
          <a:blip r:embed="rId4" cstate="hqprint">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V="1">
            <a:off x="0" y="0"/>
            <a:ext cx="4286808" cy="4046784"/>
          </a:xfrm>
          <a:prstGeom prst="rect">
            <a:avLst/>
          </a:prstGeom>
          <a:noFill/>
          <a:ln>
            <a:noFill/>
          </a:ln>
        </p:spPr>
      </p:pic>
    </p:spTree>
  </p:cSld>
  <p:clrMapOvr>
    <a:masterClrMapping/>
  </p:clrMapOvr>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ue Text Slide">
    <p:spTree>
      <p:nvGrpSpPr>
        <p:cNvPr id="1" name=""/>
        <p:cNvGrpSpPr/>
        <p:nvPr/>
      </p:nvGrpSpPr>
      <p:grpSpPr>
        <a:xfrm>
          <a:off x="0" y="0"/>
          <a:ext cx="0" cy="0"/>
          <a:chOff x="0" y="0"/>
          <a:chExt cx="0" cy="0"/>
        </a:xfrm>
      </p:grpSpPr>
      <p:sp>
        <p:nvSpPr>
          <p:cNvPr id="11" name="Round Single Corner Rectangle 10"/>
          <p:cNvSpPr/>
          <p:nvPr userDrawn="1"/>
        </p:nvSpPr>
        <p:spPr>
          <a:xfrm rot="10800000" flipH="1">
            <a:off x="-1" y="-6"/>
            <a:ext cx="9144001" cy="866491"/>
          </a:xfrm>
          <a:prstGeom prst="round1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57200" y="270472"/>
            <a:ext cx="6726195"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lt1"/>
                </a:solidFill>
              </a:defRPr>
            </a:lvl1pPr>
          </a:lstStyle>
          <a:p>
            <a:pPr marL="0" lvl="0" indent="0">
              <a:lnSpc>
                <a:spcPct val="80000"/>
              </a:lnSpc>
              <a:buClr>
                <a:schemeClr val="lt1"/>
              </a:buClr>
              <a:buSzPts val="1400"/>
              <a:buFont typeface="Arial"/>
            </a:pPr>
            <a:r>
              <a:rPr lang="en-US" dirty="0"/>
              <a:t>Click to edit title text</a:t>
            </a:r>
          </a:p>
        </p:txBody>
      </p:sp>
      <p:pic>
        <p:nvPicPr>
          <p:cNvPr id="14" name="Picture 13" descr="line-dot-pattern@2x.png"/>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rot="16200000">
            <a:off x="7179812" y="-1097707"/>
            <a:ext cx="866487" cy="3061892"/>
          </a:xfrm>
          <a:prstGeom prst="rect">
            <a:avLst/>
          </a:prstGeom>
        </p:spPr>
      </p:pic>
      <p:sp>
        <p:nvSpPr>
          <p:cNvPr id="3" name="Content Placeholder 2"/>
          <p:cNvSpPr>
            <a:spLocks noGrp="1"/>
          </p:cNvSpPr>
          <p:nvPr>
            <p:ph sz="quarter" idx="16"/>
          </p:nvPr>
        </p:nvSpPr>
        <p:spPr>
          <a:xfrm>
            <a:off x="457200" y="1123949"/>
            <a:ext cx="8229600"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20"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21" name="Picture 20"/>
          <p:cNvPicPr>
            <a:picLocks noChangeAspect="1"/>
          </p:cNvPicPr>
          <p:nvPr userDrawn="1"/>
        </p:nvPicPr>
        <p:blipFill rotWithShape="1">
          <a:blip r:embed="rId4"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spTree>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pic>
        <p:nvPicPr>
          <p:cNvPr id="24" name="Picture 23"/>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457200" y="1123949"/>
            <a:ext cx="8229600"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Shape 74" descr="line-dot-pattern@2x.png"/>
          <p:cNvPicPr preferRelativeResize="0"/>
          <p:nvPr userDrawn="1"/>
        </p:nvPicPr>
        <p:blipFill rotWithShape="1">
          <a:blip r:embed="rId4" cstate="screen">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14" name="Slide Number Placeholder 3"/>
          <p:cNvSpPr>
            <a:spLocks noGrp="1"/>
          </p:cNvSpPr>
          <p:nvPr>
            <p:ph type="sldNum" sz="quarter" idx="4"/>
          </p:nvPr>
        </p:nvSpPr>
        <p:spPr>
          <a:xfrm>
            <a:off x="80683" y="4789169"/>
            <a:ext cx="309282" cy="274637"/>
          </a:xfrm>
          <a:prstGeom prst="rect">
            <a:avLst/>
          </a:prstGeom>
        </p:spPr>
        <p:txBody>
          <a:bodyPr vert="horz" lIns="91440" tIns="45720" rIns="91440" bIns="45720" rtlCol="0" anchor="b"/>
          <a:lstStyle>
            <a:lvl1pPr algn="r">
              <a:defRPr sz="600">
                <a:solidFill>
                  <a:srgbClr val="BFBFBF"/>
                </a:solidFill>
              </a:defRPr>
            </a:lvl1pPr>
          </a:lstStyle>
          <a:p>
            <a:fld id="{B2ACA3F6-9BF3-9640-9039-906AF661142D}" type="slidenum">
              <a:rPr lang="en-US" smtClean="0"/>
              <a:pPr/>
              <a:t>‹#›</a:t>
            </a:fld>
            <a:endParaRPr lang="en-US"/>
          </a:p>
        </p:txBody>
      </p:sp>
    </p:spTree>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Slid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pic>
        <p:nvPicPr>
          <p:cNvPr id="14"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457200" y="1123949"/>
            <a:ext cx="4003675"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a:spLocks noGrp="1"/>
          </p:cNvSpPr>
          <p:nvPr>
            <p:ph sz="quarter" idx="17"/>
          </p:nvPr>
        </p:nvSpPr>
        <p:spPr>
          <a:xfrm>
            <a:off x="4691671" y="1123949"/>
            <a:ext cx="4003675"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extLst/>
  </p:cSld>
  <p:clrMapOvr>
    <a:masterClrMapping/>
  </p:clrMapOvr>
  <p:extLst mod="1">
    <p:ext uri="{DCECCB84-F9BA-43D5-87BE-67443E8EF086}">
      <p15:sldGuideLst xmlns:p15="http://schemas.microsoft.com/office/powerpoint/2012/main">
        <p15:guide id="4" pos="547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Two Column Use Cas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pic>
        <p:nvPicPr>
          <p:cNvPr id="14"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3889090" y="1123950"/>
            <a:ext cx="4003675" cy="2772318"/>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a:spLocks noGrp="1"/>
          </p:cNvSpPr>
          <p:nvPr>
            <p:ph sz="quarter" idx="17"/>
          </p:nvPr>
        </p:nvSpPr>
        <p:spPr>
          <a:xfrm>
            <a:off x="457199" y="1123950"/>
            <a:ext cx="3186236" cy="2772318"/>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extLst>
      <p:ext uri="{BB962C8B-B14F-4D97-AF65-F5344CB8AC3E}">
        <p14:creationId xmlns:p14="http://schemas.microsoft.com/office/powerpoint/2010/main" val="40298466"/>
      </p:ext>
    </p:extLst>
  </p:cSld>
  <p:clrMapOvr>
    <a:masterClrMapping/>
  </p:clrMapOvr>
  <p:extLst mod="1">
    <p:ext uri="{DCECCB84-F9BA-43D5-87BE-67443E8EF086}">
      <p15:sldGuideLst xmlns:p15="http://schemas.microsoft.com/office/powerpoint/2012/main">
        <p15:guide id="4" pos="547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Two Column Slide with Titles">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pic>
        <p:nvPicPr>
          <p:cNvPr id="14"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457200" y="1735015"/>
            <a:ext cx="4003675" cy="2866021"/>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a:spLocks noGrp="1"/>
          </p:cNvSpPr>
          <p:nvPr>
            <p:ph sz="quarter" idx="17"/>
          </p:nvPr>
        </p:nvSpPr>
        <p:spPr>
          <a:xfrm>
            <a:off x="4691671" y="1735015"/>
            <a:ext cx="4003675" cy="2866021"/>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1" name="Content Placeholder 2">
            <a:extLst>
              <a:ext uri="{FF2B5EF4-FFF2-40B4-BE49-F238E27FC236}">
                <a16:creationId xmlns:a16="http://schemas.microsoft.com/office/drawing/2014/main" id="{4EF4ABC0-2193-8E47-8D19-B02390D8B7D8}"/>
              </a:ext>
            </a:extLst>
          </p:cNvPr>
          <p:cNvSpPr>
            <a:spLocks noGrp="1"/>
          </p:cNvSpPr>
          <p:nvPr>
            <p:ph sz="quarter" idx="18" hasCustomPrompt="1"/>
          </p:nvPr>
        </p:nvSpPr>
        <p:spPr>
          <a:xfrm>
            <a:off x="457200" y="1054536"/>
            <a:ext cx="4003675" cy="491393"/>
          </a:xfrm>
          <a:prstGeom prst="rect">
            <a:avLst/>
          </a:prstGeom>
        </p:spPr>
        <p:txBody>
          <a:bodyPr lIns="0"/>
          <a:lstStyle>
            <a:lvl1pPr marL="6350" marR="0" indent="0" algn="ctr" rtl="0">
              <a:lnSpc>
                <a:spcPct val="100000"/>
              </a:lnSpc>
              <a:spcBef>
                <a:spcPts val="280"/>
              </a:spcBef>
              <a:spcAft>
                <a:spcPts val="500"/>
              </a:spcAft>
              <a:buClr>
                <a:schemeClr val="accent5"/>
              </a:buClr>
              <a:buSzPct val="100000"/>
              <a:buFont typeface="Arial"/>
              <a:buNone/>
              <a:tabLst/>
              <a:defRPr lang="en-US" sz="1800" b="1" i="0" u="none" strike="noStrike" cap="none" dirty="0" smtClean="0">
                <a:solidFill>
                  <a:schemeClr val="dk1"/>
                </a:solidFill>
                <a:latin typeface="Arial"/>
                <a:ea typeface="Arial"/>
                <a:cs typeface="Arial"/>
                <a:sym typeface="Arial"/>
              </a:defRPr>
            </a:lvl1pPr>
            <a:lvl2pPr marL="230188" marR="0" indent="0" algn="l" rtl="0">
              <a:lnSpc>
                <a:spcPct val="100000"/>
              </a:lnSpc>
              <a:spcBef>
                <a:spcPts val="280"/>
              </a:spcBef>
              <a:spcAft>
                <a:spcPts val="500"/>
              </a:spcAft>
              <a:buClr>
                <a:schemeClr val="accent5"/>
              </a:buClr>
              <a:buSzPts val="1400"/>
              <a:buFont typeface=".AppleSystemUIFont" charset="-120"/>
              <a:buNone/>
              <a:tabLst/>
              <a:defRPr lang="en-US" sz="1600" b="1" i="0" u="none" strike="noStrike" cap="none" dirty="0" smtClean="0">
                <a:solidFill>
                  <a:schemeClr val="dk1"/>
                </a:solidFill>
                <a:latin typeface="Arial"/>
                <a:ea typeface="Arial"/>
                <a:cs typeface="Arial"/>
                <a:sym typeface="Arial"/>
              </a:defRPr>
            </a:lvl2pPr>
            <a:lvl3pPr marL="461963" marR="0" indent="0" algn="l" rtl="0">
              <a:lnSpc>
                <a:spcPct val="100000"/>
              </a:lnSpc>
              <a:spcBef>
                <a:spcPts val="280"/>
              </a:spcBef>
              <a:spcAft>
                <a:spcPts val="500"/>
              </a:spcAft>
              <a:buClr>
                <a:schemeClr val="accent5"/>
              </a:buClr>
              <a:buSzPts val="1400"/>
              <a:buFont typeface="Arial"/>
              <a:buNone/>
              <a:tabLst/>
              <a:defRPr lang="en-US" sz="1400" b="1" i="0" u="none" strike="noStrike" cap="none" dirty="0" smtClean="0">
                <a:solidFill>
                  <a:schemeClr val="dk1"/>
                </a:solidFill>
                <a:latin typeface="Arial"/>
                <a:ea typeface="Arial"/>
                <a:cs typeface="Arial"/>
                <a:sym typeface="Arial"/>
              </a:defRPr>
            </a:lvl3pPr>
            <a:lvl4pPr marL="687388" marR="0" indent="0" algn="l" rtl="0">
              <a:lnSpc>
                <a:spcPct val="100000"/>
              </a:lnSpc>
              <a:spcBef>
                <a:spcPts val="280"/>
              </a:spcBef>
              <a:spcAft>
                <a:spcPts val="500"/>
              </a:spcAft>
              <a:buClr>
                <a:schemeClr val="accent5"/>
              </a:buClr>
              <a:buSzPct val="100000"/>
              <a:buFont typeface=".AppleSystemUIFont" charset="-120"/>
              <a:buNone/>
              <a:tabLst/>
              <a:defRPr lang="en-US" sz="1400" b="1" i="0" u="none" strike="noStrike" cap="none" dirty="0" smtClean="0">
                <a:solidFill>
                  <a:schemeClr val="dk1"/>
                </a:solidFill>
                <a:latin typeface="Arial"/>
                <a:ea typeface="Arial"/>
                <a:cs typeface="Arial"/>
                <a:sym typeface="Arial"/>
              </a:defRPr>
            </a:lvl4pPr>
            <a:lvl5pPr marL="919163" marR="0" indent="0" algn="l" rtl="0">
              <a:lnSpc>
                <a:spcPct val="100000"/>
              </a:lnSpc>
              <a:spcBef>
                <a:spcPts val="280"/>
              </a:spcBef>
              <a:spcAft>
                <a:spcPts val="500"/>
              </a:spcAft>
              <a:buClr>
                <a:schemeClr val="accent5"/>
              </a:buClr>
              <a:buSzPct val="100000"/>
              <a:buFont typeface="Arial"/>
              <a:buNone/>
              <a:tabLst/>
              <a:defRPr lang="en-US" sz="1400" b="1" i="0" u="none" strike="noStrike" cap="none" dirty="0">
                <a:solidFill>
                  <a:schemeClr val="dk1"/>
                </a:solidFill>
                <a:latin typeface="Arial"/>
                <a:ea typeface="Arial"/>
                <a:cs typeface="Arial"/>
                <a:sym typeface="Arial"/>
              </a:defRPr>
            </a:lvl5pPr>
          </a:lstStyle>
          <a:p>
            <a:pPr lvl="0"/>
            <a:r>
              <a:rPr lang="en-US" dirty="0"/>
              <a:t>Click to edit Master text styles</a:t>
            </a:r>
          </a:p>
        </p:txBody>
      </p:sp>
      <p:sp>
        <p:nvSpPr>
          <p:cNvPr id="16" name="Content Placeholder 2">
            <a:extLst>
              <a:ext uri="{FF2B5EF4-FFF2-40B4-BE49-F238E27FC236}">
                <a16:creationId xmlns:a16="http://schemas.microsoft.com/office/drawing/2014/main" id="{05F25550-ABFB-D243-8E22-FD2CAB30FB94}"/>
              </a:ext>
            </a:extLst>
          </p:cNvPr>
          <p:cNvSpPr>
            <a:spLocks noGrp="1"/>
          </p:cNvSpPr>
          <p:nvPr>
            <p:ph sz="quarter" idx="19" hasCustomPrompt="1"/>
          </p:nvPr>
        </p:nvSpPr>
        <p:spPr>
          <a:xfrm>
            <a:off x="4691671" y="1054536"/>
            <a:ext cx="4003675" cy="491393"/>
          </a:xfrm>
          <a:prstGeom prst="rect">
            <a:avLst/>
          </a:prstGeom>
        </p:spPr>
        <p:txBody>
          <a:bodyPr lIns="0"/>
          <a:lstStyle>
            <a:lvl1pPr marL="6350" marR="0" indent="0" algn="ctr" rtl="0">
              <a:lnSpc>
                <a:spcPct val="100000"/>
              </a:lnSpc>
              <a:spcBef>
                <a:spcPts val="280"/>
              </a:spcBef>
              <a:spcAft>
                <a:spcPts val="500"/>
              </a:spcAft>
              <a:buClr>
                <a:schemeClr val="accent5"/>
              </a:buClr>
              <a:buSzPct val="100000"/>
              <a:buFont typeface="Arial"/>
              <a:buNone/>
              <a:tabLst/>
              <a:defRPr lang="en-US" sz="1800" b="1" i="0" u="none" strike="noStrike" cap="none" dirty="0" smtClean="0">
                <a:solidFill>
                  <a:schemeClr val="dk1"/>
                </a:solidFill>
                <a:latin typeface="Arial"/>
                <a:ea typeface="Arial"/>
                <a:cs typeface="Arial"/>
                <a:sym typeface="Arial"/>
              </a:defRPr>
            </a:lvl1pPr>
            <a:lvl2pPr marL="230188" marR="0" indent="0" algn="l" rtl="0">
              <a:lnSpc>
                <a:spcPct val="100000"/>
              </a:lnSpc>
              <a:spcBef>
                <a:spcPts val="280"/>
              </a:spcBef>
              <a:spcAft>
                <a:spcPts val="500"/>
              </a:spcAft>
              <a:buClr>
                <a:schemeClr val="accent5"/>
              </a:buClr>
              <a:buSzPts val="1400"/>
              <a:buFont typeface=".AppleSystemUIFont" charset="-120"/>
              <a:buNone/>
              <a:tabLst/>
              <a:defRPr lang="en-US" sz="1600" b="1" i="0" u="none" strike="noStrike" cap="none" dirty="0" smtClean="0">
                <a:solidFill>
                  <a:schemeClr val="dk1"/>
                </a:solidFill>
                <a:latin typeface="Arial"/>
                <a:ea typeface="Arial"/>
                <a:cs typeface="Arial"/>
                <a:sym typeface="Arial"/>
              </a:defRPr>
            </a:lvl2pPr>
            <a:lvl3pPr marL="461963" marR="0" indent="0" algn="l" rtl="0">
              <a:lnSpc>
                <a:spcPct val="100000"/>
              </a:lnSpc>
              <a:spcBef>
                <a:spcPts val="280"/>
              </a:spcBef>
              <a:spcAft>
                <a:spcPts val="500"/>
              </a:spcAft>
              <a:buClr>
                <a:schemeClr val="accent5"/>
              </a:buClr>
              <a:buSzPct val="100000"/>
              <a:buFont typeface="Arial"/>
              <a:buNone/>
              <a:tabLst/>
              <a:defRPr lang="en-US" sz="1400" b="1" i="0" u="none" strike="noStrike" cap="none" dirty="0" smtClean="0">
                <a:solidFill>
                  <a:schemeClr val="dk1"/>
                </a:solidFill>
                <a:latin typeface="Arial"/>
                <a:ea typeface="Arial"/>
                <a:cs typeface="Arial"/>
                <a:sym typeface="Arial"/>
              </a:defRPr>
            </a:lvl3pPr>
            <a:lvl4pPr marL="687388" marR="0" indent="0" algn="l" rtl="0">
              <a:lnSpc>
                <a:spcPct val="100000"/>
              </a:lnSpc>
              <a:spcBef>
                <a:spcPts val="280"/>
              </a:spcBef>
              <a:spcAft>
                <a:spcPts val="500"/>
              </a:spcAft>
              <a:buClr>
                <a:schemeClr val="accent5"/>
              </a:buClr>
              <a:buSzPct val="100000"/>
              <a:buFont typeface=".AppleSystemUIFont" charset="-120"/>
              <a:buNone/>
              <a:tabLst/>
              <a:defRPr lang="en-US" sz="1400" b="1" i="0" u="none" strike="noStrike" cap="none" dirty="0" smtClean="0">
                <a:solidFill>
                  <a:schemeClr val="dk1"/>
                </a:solidFill>
                <a:latin typeface="Arial"/>
                <a:ea typeface="Arial"/>
                <a:cs typeface="Arial"/>
                <a:sym typeface="Arial"/>
              </a:defRPr>
            </a:lvl4pPr>
            <a:lvl5pPr marL="919163" marR="0" indent="0" algn="l" rtl="0">
              <a:lnSpc>
                <a:spcPct val="100000"/>
              </a:lnSpc>
              <a:spcBef>
                <a:spcPts val="280"/>
              </a:spcBef>
              <a:spcAft>
                <a:spcPts val="500"/>
              </a:spcAft>
              <a:buClr>
                <a:schemeClr val="accent5"/>
              </a:buClr>
              <a:buSzPct val="100000"/>
              <a:buFont typeface="Arial"/>
              <a:buNone/>
              <a:tabLst/>
              <a:defRPr lang="en-US" sz="1400" b="1" i="0" u="none" strike="noStrike" cap="none" dirty="0">
                <a:solidFill>
                  <a:schemeClr val="dk1"/>
                </a:solidFill>
                <a:latin typeface="Arial"/>
                <a:ea typeface="Arial"/>
                <a:cs typeface="Arial"/>
                <a:sym typeface="Arial"/>
              </a:defRPr>
            </a:lvl5pPr>
          </a:lstStyle>
          <a:p>
            <a:pPr lvl="0"/>
            <a:r>
              <a:rPr lang="en-US" dirty="0"/>
              <a:t>Click to edit Master text styles</a:t>
            </a:r>
          </a:p>
        </p:txBody>
      </p:sp>
    </p:spTree>
    <p:extLst>
      <p:ext uri="{BB962C8B-B14F-4D97-AF65-F5344CB8AC3E}">
        <p14:creationId xmlns:p14="http://schemas.microsoft.com/office/powerpoint/2010/main" val="2021844863"/>
      </p:ext>
    </p:extLst>
  </p:cSld>
  <p:clrMapOvr>
    <a:masterClrMapping/>
  </p:clrMapOvr>
  <p:extLst mod="1">
    <p:ext uri="{DCECCB84-F9BA-43D5-87BE-67443E8EF086}">
      <p15:sldGuideLst xmlns:p15="http://schemas.microsoft.com/office/powerpoint/2012/main">
        <p15:guide id="4" pos="547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idebar Slide">
    <p:spTree>
      <p:nvGrpSpPr>
        <p:cNvPr id="1" name="Shape 88"/>
        <p:cNvGrpSpPr/>
        <p:nvPr/>
      </p:nvGrpSpPr>
      <p:grpSpPr>
        <a:xfrm>
          <a:off x="0" y="0"/>
          <a:ext cx="0" cy="0"/>
          <a:chOff x="0" y="0"/>
          <a:chExt cx="0" cy="0"/>
        </a:xfrm>
      </p:grpSpPr>
      <p:sp>
        <p:nvSpPr>
          <p:cNvPr id="13" name="Round Single Corner Rectangle 12"/>
          <p:cNvSpPr/>
          <p:nvPr userDrawn="1"/>
        </p:nvSpPr>
        <p:spPr>
          <a:xfrm flipV="1">
            <a:off x="0" y="-2"/>
            <a:ext cx="3654128" cy="5143502"/>
          </a:xfrm>
          <a:prstGeom prst="round1Rect">
            <a:avLst>
              <a:gd name="adj" fmla="val 2846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5" name="Shape 98"/>
          <p:cNvSpPr/>
          <p:nvPr userDrawn="1"/>
        </p:nvSpPr>
        <p:spPr>
          <a:xfrm>
            <a:off x="-3472" y="659747"/>
            <a:ext cx="3657600" cy="1842806"/>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2" name="Picture 11"/>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pic>
        <p:nvPicPr>
          <p:cNvPr id="14" name="Shape 74" descr="line-dot-pattern@2x.png"/>
          <p:cNvPicPr preferRelativeResize="0"/>
          <p:nvPr userDrawn="1"/>
        </p:nvPicPr>
        <p:blipFill rotWithShape="1">
          <a:blip r:embed="rId3" cstate="hqprint">
            <a:alphaModFix amt="25000"/>
            <a:extLst>
              <a:ext uri="{28A0092B-C50C-407E-A947-70E740481C1C}">
                <a14:useLocalDpi xmlns:a14="http://schemas.microsoft.com/office/drawing/2010/main"/>
              </a:ext>
            </a:extLst>
          </a:blip>
          <a:srcRect/>
          <a:stretch/>
        </p:blipFill>
        <p:spPr>
          <a:xfrm>
            <a:off x="0" y="817418"/>
            <a:ext cx="3654128" cy="4326018"/>
          </a:xfrm>
          <a:prstGeom prst="rect">
            <a:avLst/>
          </a:prstGeom>
          <a:noFill/>
          <a:ln>
            <a:noFill/>
          </a:ln>
        </p:spPr>
      </p:pic>
      <p:sp>
        <p:nvSpPr>
          <p:cNvPr id="19" name="Date Placeholder 12"/>
          <p:cNvSpPr>
            <a:spLocks noGrp="1"/>
          </p:cNvSpPr>
          <p:nvPr>
            <p:ph type="dt" sz="half" idx="11"/>
          </p:nvPr>
        </p:nvSpPr>
        <p:spPr>
          <a:xfrm>
            <a:off x="474791" y="4790122"/>
            <a:ext cx="2057400" cy="274637"/>
          </a:xfrm>
          <a:prstGeom prst="rect">
            <a:avLst/>
          </a:prstGeom>
        </p:spPr>
        <p:txBody>
          <a:bodyPr lIns="0" anchor="b"/>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defTabSz="457200"/>
            <a:r>
              <a:rPr lang="en-US" dirty="0"/>
              <a:t>© DataStax, All Rights Reserved.</a:t>
            </a:r>
          </a:p>
        </p:txBody>
      </p:sp>
      <p:sp>
        <p:nvSpPr>
          <p:cNvPr id="17" name="Content Placeholder 2"/>
          <p:cNvSpPr>
            <a:spLocks noGrp="1"/>
          </p:cNvSpPr>
          <p:nvPr>
            <p:ph sz="quarter" idx="16"/>
          </p:nvPr>
        </p:nvSpPr>
        <p:spPr>
          <a:xfrm>
            <a:off x="4111328" y="659747"/>
            <a:ext cx="4575472" cy="3941290"/>
          </a:xfrm>
          <a:prstGeom prst="rect">
            <a:avLst/>
          </a:prstGeom>
        </p:spPr>
        <p:txBody>
          <a:bodyPr lIns="0"/>
          <a:lstStyle>
            <a:lvl1pPr marL="233363" marR="0" indent="-227013" algn="l" rtl="0">
              <a:lnSpc>
                <a:spcPct val="100000"/>
              </a:lnSpc>
              <a:spcBef>
                <a:spcPts val="400"/>
              </a:spcBef>
              <a:spcAft>
                <a:spcPts val="16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ts val="14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p:txBody>
      </p:sp>
      <p:sp>
        <p:nvSpPr>
          <p:cNvPr id="20" name="Shape 71"/>
          <p:cNvSpPr txBox="1">
            <a:spLocks noGrp="1"/>
          </p:cNvSpPr>
          <p:nvPr>
            <p:ph type="body" idx="1"/>
          </p:nvPr>
        </p:nvSpPr>
        <p:spPr>
          <a:xfrm>
            <a:off x="457200" y="1733643"/>
            <a:ext cx="3089305" cy="680970"/>
          </a:xfrm>
          <a:prstGeom prst="rect">
            <a:avLst/>
          </a:prstGeom>
          <a:noFill/>
          <a:ln>
            <a:noFill/>
          </a:ln>
        </p:spPr>
        <p:txBody>
          <a:bodyPr spcFirstLastPara="1" wrap="square" lIns="0" tIns="91425" rIns="91425" bIns="91425" anchor="t" anchorCtr="0"/>
          <a:lstStyle>
            <a:lvl1pPr marL="6350" marR="0" lvl="0" indent="-6350" algn="l" rtl="0">
              <a:spcBef>
                <a:spcPts val="400"/>
              </a:spcBef>
              <a:spcAft>
                <a:spcPts val="0"/>
              </a:spcAft>
              <a:buClr>
                <a:schemeClr val="lt1"/>
              </a:buClr>
              <a:buSzPts val="1400"/>
              <a:buFont typeface="Arial"/>
              <a:buNone/>
              <a:tabLst/>
              <a:defRPr sz="1600" b="0" i="0" u="none" strike="noStrike" cap="none">
                <a:solidFill>
                  <a:schemeClr val="bg1"/>
                </a:solidFill>
                <a:latin typeface="Arial"/>
                <a:ea typeface="Arial"/>
                <a:cs typeface="Arial"/>
                <a:sym typeface="Arial"/>
              </a:defRPr>
            </a:lvl1pPr>
            <a:lvl2pPr marL="914400" marR="0" lvl="1" indent="-406400" algn="l" rtl="0">
              <a:spcBef>
                <a:spcPts val="560"/>
              </a:spcBef>
              <a:spcAft>
                <a:spcPts val="0"/>
              </a:spcAft>
              <a:buClr>
                <a:schemeClr val="lt1"/>
              </a:buClr>
              <a:buSzPts val="2800"/>
              <a:buFont typeface="Arial"/>
              <a:buChar char="–"/>
              <a:defRPr sz="2800" b="0" i="0" u="none" strike="noStrike" cap="none">
                <a:solidFill>
                  <a:schemeClr val="lt1"/>
                </a:solidFill>
                <a:latin typeface="Helvetica Neue"/>
                <a:ea typeface="Helvetica Neue"/>
                <a:cs typeface="Helvetica Neue"/>
                <a:sym typeface="Helvetica Neue"/>
              </a:defRPr>
            </a:lvl2pPr>
            <a:lvl3pPr marL="1371600" marR="0" lvl="2" indent="-381000" algn="l" rtl="0">
              <a:spcBef>
                <a:spcPts val="480"/>
              </a:spcBef>
              <a:spcAft>
                <a:spcPts val="0"/>
              </a:spcAft>
              <a:buClr>
                <a:schemeClr val="lt1"/>
              </a:buClr>
              <a:buSzPts val="2400"/>
              <a:buFont typeface="Arial"/>
              <a:buChar char="•"/>
              <a:defRPr sz="2400" b="0" i="0" u="none" strike="noStrike" cap="none">
                <a:solidFill>
                  <a:schemeClr val="lt1"/>
                </a:solidFill>
                <a:latin typeface="Helvetica Neue"/>
                <a:ea typeface="Helvetica Neue"/>
                <a:cs typeface="Helvetica Neue"/>
                <a:sym typeface="Helvetica Neue"/>
              </a:defRPr>
            </a:lvl3pPr>
            <a:lvl4pPr marL="1828800" marR="0" lvl="3"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4pPr>
            <a:lvl5pPr marL="2286000" marR="0" lvl="4"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pPr lvl="0"/>
            <a:r>
              <a:rPr lang="en-US"/>
              <a:t>Click to edit Master text styles</a:t>
            </a:r>
          </a:p>
        </p:txBody>
      </p:sp>
      <p:sp>
        <p:nvSpPr>
          <p:cNvPr id="21" name="Shape 64"/>
          <p:cNvSpPr txBox="1">
            <a:spLocks noGrp="1"/>
          </p:cNvSpPr>
          <p:nvPr>
            <p:ph type="title"/>
          </p:nvPr>
        </p:nvSpPr>
        <p:spPr>
          <a:xfrm>
            <a:off x="457200" y="890791"/>
            <a:ext cx="3089305" cy="828360"/>
          </a:xfrm>
          <a:prstGeom prst="rect">
            <a:avLst/>
          </a:prstGeom>
          <a:noFill/>
          <a:ln>
            <a:noFill/>
          </a:ln>
        </p:spPr>
        <p:txBody>
          <a:bodyPr spcFirstLastPara="1" wrap="square" lIns="0" tIns="91425" rIns="91425" bIns="91425" anchor="b" anchorCtr="0"/>
          <a:lstStyle>
            <a:lvl1pPr marL="0" marR="0" lvl="0" indent="0" algn="l" rtl="0">
              <a:lnSpc>
                <a:spcPct val="90000"/>
              </a:lnSpc>
              <a:spcBef>
                <a:spcPts val="0"/>
              </a:spcBef>
              <a:spcAft>
                <a:spcPts val="0"/>
              </a:spcAft>
              <a:buClr>
                <a:schemeClr val="lt1"/>
              </a:buClr>
              <a:buSzPts val="1400"/>
              <a:buFont typeface="Arial"/>
              <a:buNone/>
              <a:defRPr sz="2800" b="1" i="0" u="none" strike="noStrike" cap="none">
                <a:solidFill>
                  <a:schemeClr val="bg1"/>
                </a:solidFill>
                <a:latin typeface="Arial"/>
                <a:ea typeface="Arial"/>
                <a:cs typeface="Arial"/>
                <a:sym typeface="Arial"/>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r>
              <a:rPr lang="en-US"/>
              <a:t>Click to edit Master title style</a:t>
            </a:r>
            <a:endParaRPr lang="en-US" dirty="0"/>
          </a:p>
        </p:txBody>
      </p:sp>
      <p:sp>
        <p:nvSpPr>
          <p:cNvPr id="22"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lide">
    <p:spTree>
      <p:nvGrpSpPr>
        <p:cNvPr id="1" name=""/>
        <p:cNvGrpSpPr/>
        <p:nvPr/>
      </p:nvGrpSpPr>
      <p:grpSpPr>
        <a:xfrm>
          <a:off x="0" y="0"/>
          <a:ext cx="0" cy="0"/>
          <a:chOff x="0" y="0"/>
          <a:chExt cx="0" cy="0"/>
        </a:xfrm>
      </p:grpSpPr>
      <p:pic>
        <p:nvPicPr>
          <p:cNvPr id="22" name="Picture 21"/>
          <p:cNvPicPr>
            <a:picLocks noChangeAspect="1"/>
          </p:cNvPicPr>
          <p:nvPr userDrawn="1"/>
        </p:nvPicPr>
        <p:blipFill rotWithShape="1">
          <a:blip r:embed="rId2" cstate="hqprint">
            <a:alphaModFix amt="3000"/>
            <a:extLst>
              <a:ext uri="{28A0092B-C50C-407E-A947-70E740481C1C}">
                <a14:useLocalDpi xmlns:a14="http://schemas.microsoft.com/office/drawing/2010/main"/>
              </a:ext>
            </a:extLst>
          </a:blip>
          <a:srcRect/>
          <a:stretch/>
        </p:blipFill>
        <p:spPr>
          <a:xfrm rot="5400000">
            <a:off x="227748" y="2081119"/>
            <a:ext cx="2860272" cy="3264494"/>
          </a:xfrm>
          <a:prstGeom prst="rect">
            <a:avLst/>
          </a:prstGeom>
        </p:spPr>
      </p:pic>
      <p:pic>
        <p:nvPicPr>
          <p:cNvPr id="21"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19" name="Rectangle 18"/>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3542339" y="1120777"/>
            <a:ext cx="5144460" cy="3480260"/>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0" name="Picture Placeholder 12"/>
          <p:cNvSpPr>
            <a:spLocks noGrp="1"/>
          </p:cNvSpPr>
          <p:nvPr>
            <p:ph type="pic" sz="quarter" idx="12"/>
          </p:nvPr>
        </p:nvSpPr>
        <p:spPr>
          <a:xfrm>
            <a:off x="457201" y="1120776"/>
            <a:ext cx="2799806" cy="3517900"/>
          </a:xfrm>
          <a:prstGeom prst="round1Rect">
            <a:avLst>
              <a:gd name="adj" fmla="val 34218"/>
            </a:avLst>
          </a:prstGeom>
          <a:noFill/>
        </p:spPr>
        <p:txBody>
          <a:bodyPr/>
          <a:lstStyle/>
          <a:p>
            <a:r>
              <a:rPr lang="en-US"/>
              <a:t>Drag picture to placeholder or click icon to add</a:t>
            </a:r>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2"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extLst/>
  </p:cSld>
  <p:clrMapOvr>
    <a:masterClrMapping/>
  </p:clrMapOvr>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17"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4" name="Slide Number Placeholder 3"/>
          <p:cNvSpPr>
            <a:spLocks noGrp="1"/>
          </p:cNvSpPr>
          <p:nvPr>
            <p:ph type="sldNum" sz="quarter" idx="4"/>
          </p:nvPr>
        </p:nvSpPr>
        <p:spPr>
          <a:xfrm>
            <a:off x="80683" y="4789169"/>
            <a:ext cx="309282" cy="274637"/>
          </a:xfrm>
          <a:prstGeom prst="rect">
            <a:avLst/>
          </a:prstGeom>
        </p:spPr>
        <p:txBody>
          <a:bodyPr vert="horz" lIns="91440" tIns="45720" rIns="91440" bIns="45720" rtlCol="0" anchor="b"/>
          <a:lstStyle>
            <a:lvl1pPr algn="r">
              <a:defRPr sz="600">
                <a:solidFill>
                  <a:srgbClr val="BFBFBF"/>
                </a:solidFill>
              </a:defRPr>
            </a:lvl1pPr>
          </a:lstStyle>
          <a:p>
            <a:fld id="{B2ACA3F6-9BF3-9640-9039-906AF661142D}" type="slidenum">
              <a:rPr lang="en-US" smtClean="0"/>
              <a:pPr/>
              <a:t>‹#›</a:t>
            </a:fld>
            <a:endParaRPr lang="en-US"/>
          </a:p>
        </p:txBody>
      </p:sp>
    </p:spTree>
  </p:cSld>
  <p:clrMap bg1="lt1" tx1="dk1" bg2="dk2" tx2="lt2" accent1="accent1" accent2="accent2" accent3="accent3" accent4="accent4" accent5="accent5" accent6="accent6" hlink="hlink" folHlink="folHlink"/>
  <p:sldLayoutIdLst>
    <p:sldLayoutId id="2147483687" r:id="rId1"/>
    <p:sldLayoutId id="2147483691" r:id="rId2"/>
    <p:sldLayoutId id="2147483692" r:id="rId3"/>
    <p:sldLayoutId id="2147483693" r:id="rId4"/>
    <p:sldLayoutId id="2147483695" r:id="rId5"/>
    <p:sldLayoutId id="2147483726" r:id="rId6"/>
    <p:sldLayoutId id="2147483725" r:id="rId7"/>
    <p:sldLayoutId id="2147483696" r:id="rId8"/>
    <p:sldLayoutId id="2147483694" r:id="rId9"/>
    <p:sldLayoutId id="2147483710" r:id="rId10"/>
    <p:sldLayoutId id="2147483701" r:id="rId11"/>
    <p:sldLayoutId id="2147483700" r:id="rId12"/>
    <p:sldLayoutId id="2147483705" r:id="rId13"/>
    <p:sldLayoutId id="2147483698" r:id="rId14"/>
    <p:sldLayoutId id="2147483711" r:id="rId15"/>
    <p:sldLayoutId id="2147483724" r:id="rId16"/>
    <p:sldLayoutId id="2147483730" r:id="rId17"/>
    <p:sldLayoutId id="2147483732" r:id="rId18"/>
    <p:sldLayoutId id="2147483735" r:id="rId19"/>
  </p:sldLayoutIdLst>
  <p:hf hdr="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orient="horz" pos="3151" userDrawn="1">
          <p15:clr>
            <a:srgbClr val="F26B43"/>
          </p15:clr>
        </p15:guide>
        <p15:guide id="2" pos="2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hyperlink" Target="https://databricks.com/blog/2015/06/22/understanding-your-spark-application-through-visualization.html"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code.facebook.com/posts/1671373793181703/apache-spark-scale-a-60-tb-production-use-case/"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imonambridge/Oracle_to_Cassandra"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315826-A1B6-3D4E-B840-7F315FCD2C6D}"/>
              </a:ext>
            </a:extLst>
          </p:cNvPr>
          <p:cNvSpPr>
            <a:spLocks noGrp="1"/>
          </p:cNvSpPr>
          <p:nvPr>
            <p:ph type="sldNum" sz="quarter" idx="4"/>
          </p:nvPr>
        </p:nvSpPr>
        <p:spPr/>
        <p:txBody>
          <a:bodyPr/>
          <a:lstStyle/>
          <a:p>
            <a:pPr algn="r" defTabSz="457200"/>
            <a:fld id="{625532A8-9998-1545-8016-7D9932388623}" type="slidenum">
              <a:rPr lang="uk-UA" smtClean="0"/>
              <a:pPr algn="r" defTabSz="457200"/>
              <a:t>1</a:t>
            </a:fld>
            <a:endParaRPr lang="uk-UA"/>
          </a:p>
        </p:txBody>
      </p:sp>
      <p:sp>
        <p:nvSpPr>
          <p:cNvPr id="3" name="Date Placeholder 2">
            <a:extLst>
              <a:ext uri="{FF2B5EF4-FFF2-40B4-BE49-F238E27FC236}">
                <a16:creationId xmlns:a16="http://schemas.microsoft.com/office/drawing/2014/main" id="{E0A62E28-DC90-6E48-9281-E9CC704F211A}"/>
              </a:ext>
            </a:extLst>
          </p:cNvPr>
          <p:cNvSpPr>
            <a:spLocks noGrp="1"/>
          </p:cNvSpPr>
          <p:nvPr>
            <p:ph type="dt" sz="half" idx="2"/>
          </p:nvPr>
        </p:nvSpPr>
        <p:spPr/>
        <p:txBody>
          <a:bodyPr/>
          <a:lstStyle/>
          <a:p>
            <a:pPr defTabSz="457200"/>
            <a:r>
              <a:rPr lang="en-US" dirty="0"/>
              <a:t>© DataStax, All Rights Reserved.</a:t>
            </a:r>
            <a:endParaRPr lang="mr-IN" dirty="0"/>
          </a:p>
        </p:txBody>
      </p:sp>
      <p:pic>
        <p:nvPicPr>
          <p:cNvPr id="4" name="Picture 3">
            <a:extLst>
              <a:ext uri="{FF2B5EF4-FFF2-40B4-BE49-F238E27FC236}">
                <a16:creationId xmlns:a16="http://schemas.microsoft.com/office/drawing/2014/main" id="{FF3FA7BA-24D7-7B49-82F3-0360F1A71E31}"/>
              </a:ext>
            </a:extLst>
          </p:cNvPr>
          <p:cNvPicPr>
            <a:picLocks noChangeAspect="1"/>
          </p:cNvPicPr>
          <p:nvPr/>
        </p:nvPicPr>
        <p:blipFill>
          <a:blip r:embed="rId3"/>
          <a:stretch>
            <a:fillRect/>
          </a:stretch>
        </p:blipFill>
        <p:spPr>
          <a:xfrm>
            <a:off x="0" y="0"/>
            <a:ext cx="9144000" cy="5143500"/>
          </a:xfrm>
          <a:prstGeom prst="rect">
            <a:avLst/>
          </a:prstGeom>
        </p:spPr>
      </p:pic>
      <p:sp>
        <p:nvSpPr>
          <p:cNvPr id="5" name="Title 4">
            <a:extLst>
              <a:ext uri="{FF2B5EF4-FFF2-40B4-BE49-F238E27FC236}">
                <a16:creationId xmlns:a16="http://schemas.microsoft.com/office/drawing/2014/main" id="{27355322-6D26-BF49-B786-134395A1FA2E}"/>
              </a:ext>
            </a:extLst>
          </p:cNvPr>
          <p:cNvSpPr>
            <a:spLocks noGrp="1"/>
          </p:cNvSpPr>
          <p:nvPr>
            <p:ph type="title" idx="4294967295"/>
          </p:nvPr>
        </p:nvSpPr>
        <p:spPr>
          <a:xfrm>
            <a:off x="0" y="0"/>
            <a:ext cx="4422140" cy="993775"/>
          </a:xfrm>
          <a:prstGeom prst="rect">
            <a:avLst/>
          </a:prstGeom>
        </p:spPr>
        <p:txBody>
          <a:bodyPr/>
          <a:lstStyle/>
          <a:p>
            <a:r>
              <a:rPr lang="en-US" sz="2800" b="1" i="0" dirty="0" err="1">
                <a:solidFill>
                  <a:srgbClr val="FFFFFF"/>
                </a:solidFill>
                <a:effectLst/>
                <a:latin typeface="Arial" panose="020B0604020202020204" pitchFamily="34" charset="0"/>
                <a:ea typeface="Arial" panose="020B0604020202020204" pitchFamily="34" charset="0"/>
                <a:cs typeface="Arial" panose="020B0604020202020204" pitchFamily="34" charset="0"/>
              </a:rPr>
              <a:t>DataStax</a:t>
            </a:r>
            <a:r>
              <a:rPr lang="en-US" sz="2800" b="1" i="0" dirty="0">
                <a:solidFill>
                  <a:srgbClr val="FFFFFF"/>
                </a:solidFill>
                <a:effectLst/>
                <a:latin typeface="Arial" panose="020B0604020202020204" pitchFamily="34" charset="0"/>
                <a:ea typeface="Arial" panose="020B0604020202020204" pitchFamily="34" charset="0"/>
                <a:cs typeface="Arial" panose="020B0604020202020204" pitchFamily="34" charset="0"/>
              </a:rPr>
              <a:t> Enterprise 6 Solution </a:t>
            </a:r>
            <a:r>
              <a:rPr lang="en-US" sz="2800" b="1" dirty="0">
                <a:solidFill>
                  <a:srgbClr val="FFFFFF"/>
                </a:solidFill>
                <a:latin typeface="Arial" panose="020B0604020202020204" pitchFamily="34" charset="0"/>
                <a:ea typeface="Arial" panose="020B0604020202020204" pitchFamily="34" charset="0"/>
                <a:cs typeface="Arial" panose="020B0604020202020204" pitchFamily="34" charset="0"/>
              </a:rPr>
              <a:t>Day</a:t>
            </a:r>
            <a:br>
              <a:rPr lang="en-US" sz="2800" b="1" dirty="0">
                <a:solidFill>
                  <a:srgbClr val="FFFFFF"/>
                </a:solidFill>
                <a:latin typeface="Arial" panose="020B0604020202020204" pitchFamily="34" charset="0"/>
                <a:ea typeface="Arial" panose="020B0604020202020204" pitchFamily="34" charset="0"/>
                <a:cs typeface="Arial" panose="020B0604020202020204" pitchFamily="34" charset="0"/>
              </a:rPr>
            </a:br>
            <a:endParaRPr lang="en-US" sz="1050" dirty="0"/>
          </a:p>
        </p:txBody>
      </p:sp>
    </p:spTree>
    <p:extLst>
      <p:ext uri="{BB962C8B-B14F-4D97-AF65-F5344CB8AC3E}">
        <p14:creationId xmlns:p14="http://schemas.microsoft.com/office/powerpoint/2010/main" val="1036169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dirty="0">
                <a:latin typeface="Helvetica Neue Thin" charset="0"/>
                <a:cs typeface="Helvetica Neue Thin" charset="0"/>
              </a:rPr>
              <a:t>RDD – </a:t>
            </a:r>
            <a:r>
              <a:rPr lang="en-US" altLang="en-US" sz="3300" dirty="0">
                <a:latin typeface="Century Gothic" charset="0"/>
                <a:cs typeface="Helvetica Neue Thin" charset="0"/>
              </a:rPr>
              <a:t>Resilient Distributed Dataset</a:t>
            </a:r>
            <a:endParaRPr lang="en-GB" altLang="en-US" dirty="0">
              <a:latin typeface="Helvetica Neue Thin" charset="0"/>
              <a:cs typeface="Helvetica Neue Thin" charset="0"/>
            </a:endParaRPr>
          </a:p>
        </p:txBody>
      </p:sp>
      <p:sp>
        <p:nvSpPr>
          <p:cNvPr id="6" name="Content Placeholder 5"/>
          <p:cNvSpPr>
            <a:spLocks noGrp="1"/>
          </p:cNvSpPr>
          <p:nvPr>
            <p:ph sz="quarter" idx="16"/>
          </p:nvPr>
        </p:nvSpPr>
        <p:spPr/>
        <p:txBody>
          <a:bodyPr>
            <a:noAutofit/>
          </a:bodyPr>
          <a:lstStyle/>
          <a:p>
            <a:pPr marL="7144" indent="95250">
              <a:lnSpc>
                <a:spcPts val="1631"/>
              </a:lnSpc>
              <a:spcBef>
                <a:spcPct val="0"/>
              </a:spcBef>
            </a:pPr>
            <a:r>
              <a:rPr lang="en-US" altLang="en-US" sz="1050" dirty="0">
                <a:solidFill>
                  <a:schemeClr val="tx1"/>
                </a:solidFill>
                <a:latin typeface="Century Gothic" charset="0"/>
                <a:ea typeface="Century Gothic" charset="0"/>
                <a:cs typeface="Century Gothic" charset="0"/>
              </a:rPr>
              <a:t>Sparks RDD is the Data abstraction layer for the distributed data processing</a:t>
            </a:r>
          </a:p>
          <a:p>
            <a:pPr marL="7144" indent="95250">
              <a:lnSpc>
                <a:spcPts val="1631"/>
              </a:lnSpc>
              <a:spcBef>
                <a:spcPct val="0"/>
              </a:spcBef>
            </a:pPr>
            <a:r>
              <a:rPr lang="en-US" altLang="en-US" sz="1050" dirty="0">
                <a:solidFill>
                  <a:schemeClr val="tx1"/>
                </a:solidFill>
                <a:latin typeface="Century Gothic" charset="0"/>
                <a:ea typeface="Century Gothic" charset="0"/>
                <a:cs typeface="Century Gothic" charset="0"/>
              </a:rPr>
              <a:t>RDDs are </a:t>
            </a:r>
            <a:r>
              <a:rPr lang="en-US" altLang="en-US" sz="1050" b="1" dirty="0">
                <a:solidFill>
                  <a:schemeClr val="tx1"/>
                </a:solidFill>
                <a:latin typeface="Century Gothic" charset="0"/>
                <a:ea typeface="Century Gothic" charset="0"/>
                <a:cs typeface="Century Gothic" charset="0"/>
              </a:rPr>
              <a:t>stateless , immutable and partitioned data collection</a:t>
            </a:r>
            <a:r>
              <a:rPr lang="en-US" altLang="en-US" sz="1050" dirty="0">
                <a:solidFill>
                  <a:schemeClr val="tx1"/>
                </a:solidFill>
                <a:latin typeface="Century Gothic" charset="0"/>
                <a:ea typeface="Century Gothic" charset="0"/>
                <a:cs typeface="Century Gothic" charset="0"/>
              </a:rPr>
              <a:t>s, which are distributed across many machines (cluster)</a:t>
            </a:r>
            <a:endParaRPr lang="en-US" altLang="en-US" sz="1050" dirty="0">
              <a:latin typeface="Century Gothic" charset="0"/>
              <a:ea typeface="Century Gothic" charset="0"/>
              <a:cs typeface="Century Gothic" charset="0"/>
            </a:endParaRPr>
          </a:p>
        </p:txBody>
      </p:sp>
      <p:sp>
        <p:nvSpPr>
          <p:cNvPr id="3" name="Rectangle 2"/>
          <p:cNvSpPr/>
          <p:nvPr/>
        </p:nvSpPr>
        <p:spPr>
          <a:xfrm>
            <a:off x="500481" y="2261453"/>
            <a:ext cx="3265843" cy="213585"/>
          </a:xfrm>
          <a:prstGeom prst="rect">
            <a:avLst/>
          </a:prstGeom>
        </p:spPr>
        <p:txBody>
          <a:bodyPr wrap="square">
            <a:spAutoFit/>
          </a:bodyPr>
          <a:lstStyle/>
          <a:p>
            <a:r>
              <a:rPr lang="de-DE" sz="788" dirty="0" err="1">
                <a:latin typeface="Consolas" charset="0"/>
                <a:ea typeface="Consolas" charset="0"/>
                <a:cs typeface="Consolas" charset="0"/>
              </a:rPr>
              <a:t>val</a:t>
            </a:r>
            <a:r>
              <a:rPr lang="de-DE" sz="788" dirty="0">
                <a:latin typeface="Consolas" charset="0"/>
                <a:ea typeface="Consolas" charset="0"/>
                <a:cs typeface="Consolas" charset="0"/>
              </a:rPr>
              <a:t> </a:t>
            </a:r>
            <a:r>
              <a:rPr lang="de-DE" sz="788" dirty="0" err="1">
                <a:latin typeface="Consolas" charset="0"/>
                <a:ea typeface="Consolas" charset="0"/>
                <a:cs typeface="Consolas" charset="0"/>
              </a:rPr>
              <a:t>myfile</a:t>
            </a:r>
            <a:r>
              <a:rPr lang="de-DE" sz="788" dirty="0">
                <a:latin typeface="Consolas" charset="0"/>
                <a:ea typeface="Consolas" charset="0"/>
                <a:cs typeface="Consolas" charset="0"/>
              </a:rPr>
              <a:t> = </a:t>
            </a:r>
            <a:r>
              <a:rPr lang="de-DE" sz="788" dirty="0" err="1">
                <a:latin typeface="Consolas" charset="0"/>
                <a:ea typeface="Consolas" charset="0"/>
                <a:cs typeface="Consolas" charset="0"/>
              </a:rPr>
              <a:t>sc.textFile</a:t>
            </a:r>
            <a:r>
              <a:rPr lang="de-DE" sz="788" dirty="0">
                <a:latin typeface="Consolas" charset="0"/>
                <a:ea typeface="Consolas" charset="0"/>
                <a:cs typeface="Consolas" charset="0"/>
              </a:rPr>
              <a:t>("/</a:t>
            </a:r>
            <a:r>
              <a:rPr lang="de-DE" sz="788" dirty="0" err="1">
                <a:latin typeface="Consolas" charset="0"/>
                <a:ea typeface="Consolas" charset="0"/>
                <a:cs typeface="Consolas" charset="0"/>
              </a:rPr>
              <a:t>de_zip_codes.csv</a:t>
            </a:r>
            <a:r>
              <a:rPr lang="de-DE" sz="788" dirty="0">
                <a:latin typeface="Consolas" charset="0"/>
                <a:ea typeface="Consolas" charset="0"/>
                <a:cs typeface="Consolas" charset="0"/>
              </a:rPr>
              <a:t>“);</a:t>
            </a:r>
          </a:p>
        </p:txBody>
      </p:sp>
      <p:sp>
        <p:nvSpPr>
          <p:cNvPr id="8" name="Rounded Rectangle 7"/>
          <p:cNvSpPr/>
          <p:nvPr/>
        </p:nvSpPr>
        <p:spPr bwMode="auto">
          <a:xfrm>
            <a:off x="493294" y="2507615"/>
            <a:ext cx="3273028" cy="870540"/>
          </a:xfrm>
          <a:prstGeom prst="roundRect">
            <a:avLst>
              <a:gd name="adj" fmla="val 3123"/>
            </a:avLst>
          </a:prstGeom>
          <a:solidFill>
            <a:srgbClr val="9EDFFF"/>
          </a:solidFill>
          <a:ln w="19050" cap="rnd" cmpd="sng" algn="ctr">
            <a:solidFill>
              <a:schemeClr val="accent5">
                <a:lumMod val="60000"/>
                <a:lumOff val="40000"/>
              </a:schemeClr>
            </a:solidFill>
            <a:prstDash val="solid"/>
          </a:ln>
          <a:effectLst/>
        </p:spPr>
        <p:txBody>
          <a:bodyPr anchor="ctr"/>
          <a:lstStyle/>
          <a:p>
            <a:pPr algn="ctr" defTabSz="685800">
              <a:defRPr/>
            </a:pPr>
            <a:endParaRPr lang="en-US" sz="1013" dirty="0">
              <a:solidFill>
                <a:schemeClr val="accent2">
                  <a:lumMod val="20000"/>
                  <a:lumOff val="80000"/>
                </a:schemeClr>
              </a:solidFill>
              <a:latin typeface="Century Gothic" panose="020B0502020202020204"/>
            </a:endParaRPr>
          </a:p>
        </p:txBody>
      </p:sp>
      <p:cxnSp>
        <p:nvCxnSpPr>
          <p:cNvPr id="9" name="Straight Connector 50"/>
          <p:cNvCxnSpPr>
            <a:cxnSpLocks noChangeShapeType="1"/>
          </p:cNvCxnSpPr>
          <p:nvPr/>
        </p:nvCxnSpPr>
        <p:spPr bwMode="auto">
          <a:xfrm>
            <a:off x="1230375" y="2507615"/>
            <a:ext cx="11525" cy="870540"/>
          </a:xfrm>
          <a:prstGeom prst="line">
            <a:avLst/>
          </a:prstGeom>
          <a:solidFill>
            <a:schemeClr val="bg1"/>
          </a:solidFill>
          <a:ln w="9525" cap="rnd">
            <a:solidFill>
              <a:schemeClr val="accent3">
                <a:lumMod val="20000"/>
                <a:lumOff val="80000"/>
              </a:schemeClr>
            </a:solidFill>
            <a:round/>
            <a:headEnd/>
            <a:tailEnd/>
          </a:ln>
          <a:extLst/>
        </p:spPr>
      </p:cxnSp>
      <p:cxnSp>
        <p:nvCxnSpPr>
          <p:cNvPr id="10" name="Straight Connector 51"/>
          <p:cNvCxnSpPr>
            <a:cxnSpLocks noChangeShapeType="1"/>
            <a:stCxn id="8" idx="0"/>
            <a:endCxn id="8" idx="2"/>
          </p:cNvCxnSpPr>
          <p:nvPr/>
        </p:nvCxnSpPr>
        <p:spPr bwMode="auto">
          <a:xfrm>
            <a:off x="2129808" y="2507615"/>
            <a:ext cx="0" cy="870540"/>
          </a:xfrm>
          <a:prstGeom prst="line">
            <a:avLst/>
          </a:prstGeom>
          <a:solidFill>
            <a:schemeClr val="bg1"/>
          </a:solidFill>
          <a:ln w="9525" cap="rnd">
            <a:solidFill>
              <a:schemeClr val="accent3">
                <a:lumMod val="20000"/>
                <a:lumOff val="80000"/>
              </a:schemeClr>
            </a:solidFill>
            <a:round/>
            <a:headEnd/>
            <a:tailEnd/>
          </a:ln>
          <a:extLst/>
        </p:spPr>
      </p:cxnSp>
      <p:cxnSp>
        <p:nvCxnSpPr>
          <p:cNvPr id="11" name="Straight Connector 52"/>
          <p:cNvCxnSpPr>
            <a:cxnSpLocks noChangeShapeType="1"/>
          </p:cNvCxnSpPr>
          <p:nvPr/>
        </p:nvCxnSpPr>
        <p:spPr bwMode="auto">
          <a:xfrm>
            <a:off x="2965801" y="2507615"/>
            <a:ext cx="3741" cy="870540"/>
          </a:xfrm>
          <a:prstGeom prst="line">
            <a:avLst/>
          </a:prstGeom>
          <a:solidFill>
            <a:schemeClr val="bg1"/>
          </a:solidFill>
          <a:ln w="9525" cap="rnd">
            <a:solidFill>
              <a:schemeClr val="accent3">
                <a:lumMod val="20000"/>
                <a:lumOff val="80000"/>
              </a:schemeClr>
            </a:solidFill>
            <a:round/>
            <a:headEnd/>
            <a:tailEnd/>
          </a:ln>
          <a:extLst/>
        </p:spPr>
      </p:cxnSp>
      <p:sp>
        <p:nvSpPr>
          <p:cNvPr id="12" name="TextBox 58"/>
          <p:cNvSpPr txBox="1">
            <a:spLocks noChangeArrowheads="1"/>
          </p:cNvSpPr>
          <p:nvPr/>
        </p:nvSpPr>
        <p:spPr bwMode="auto">
          <a:xfrm>
            <a:off x="493294" y="3137333"/>
            <a:ext cx="788850" cy="34624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825" dirty="0">
                <a:latin typeface="Consolas" charset="0"/>
                <a:ea typeface="Consolas" charset="0"/>
                <a:cs typeface="Consolas" charset="0"/>
              </a:rPr>
              <a:t>Partition 1</a:t>
            </a:r>
          </a:p>
        </p:txBody>
      </p:sp>
      <p:sp>
        <p:nvSpPr>
          <p:cNvPr id="13" name="TextBox 59"/>
          <p:cNvSpPr txBox="1">
            <a:spLocks noChangeArrowheads="1"/>
          </p:cNvSpPr>
          <p:nvPr/>
        </p:nvSpPr>
        <p:spPr bwMode="auto">
          <a:xfrm>
            <a:off x="1293503" y="3137333"/>
            <a:ext cx="788850" cy="34624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825">
                <a:latin typeface="Consolas" charset="0"/>
                <a:ea typeface="Consolas" charset="0"/>
                <a:cs typeface="Consolas" charset="0"/>
              </a:rPr>
              <a:t>Partition 2</a:t>
            </a:r>
          </a:p>
        </p:txBody>
      </p:sp>
      <p:sp>
        <p:nvSpPr>
          <p:cNvPr id="14" name="TextBox 60"/>
          <p:cNvSpPr txBox="1">
            <a:spLocks noChangeArrowheads="1"/>
          </p:cNvSpPr>
          <p:nvPr/>
        </p:nvSpPr>
        <p:spPr bwMode="auto">
          <a:xfrm>
            <a:off x="2129651" y="3137333"/>
            <a:ext cx="788850" cy="34624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825">
                <a:latin typeface="Consolas" charset="0"/>
                <a:ea typeface="Consolas" charset="0"/>
                <a:cs typeface="Consolas" charset="0"/>
              </a:rPr>
              <a:t>Partition 3</a:t>
            </a:r>
          </a:p>
        </p:txBody>
      </p:sp>
      <p:sp>
        <p:nvSpPr>
          <p:cNvPr id="15" name="TextBox 61"/>
          <p:cNvSpPr txBox="1">
            <a:spLocks noChangeArrowheads="1"/>
          </p:cNvSpPr>
          <p:nvPr/>
        </p:nvSpPr>
        <p:spPr bwMode="auto">
          <a:xfrm>
            <a:off x="2965801" y="3137333"/>
            <a:ext cx="788850" cy="34624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825">
                <a:latin typeface="Consolas" charset="0"/>
                <a:ea typeface="Consolas" charset="0"/>
                <a:cs typeface="Consolas" charset="0"/>
              </a:rPr>
              <a:t>Partition 4</a:t>
            </a:r>
          </a:p>
        </p:txBody>
      </p:sp>
      <p:sp>
        <p:nvSpPr>
          <p:cNvPr id="16" name="Rectangle 15"/>
          <p:cNvSpPr/>
          <p:nvPr/>
        </p:nvSpPr>
        <p:spPr>
          <a:xfrm>
            <a:off x="548596" y="2550692"/>
            <a:ext cx="681779" cy="586264"/>
          </a:xfrm>
          <a:prstGeom prst="rect">
            <a:avLst/>
          </a:prstGeom>
        </p:spPr>
        <p:txBody>
          <a:bodyPr wrap="square" lIns="0" tIns="0" rIns="0" bIns="0">
            <a:noAutofit/>
          </a:bodyPr>
          <a:lstStyle/>
          <a:p>
            <a:endParaRPr lang="de-DE" sz="525" dirty="0">
              <a:latin typeface="Courier New" charset="0"/>
              <a:ea typeface="Courier New" charset="0"/>
              <a:cs typeface="Courier New" charset="0"/>
            </a:endParaRPr>
          </a:p>
        </p:txBody>
      </p:sp>
      <p:sp>
        <p:nvSpPr>
          <p:cNvPr id="17" name="Rectangle 16"/>
          <p:cNvSpPr/>
          <p:nvPr/>
        </p:nvSpPr>
        <p:spPr>
          <a:xfrm>
            <a:off x="1311248" y="2550938"/>
            <a:ext cx="755265" cy="586264"/>
          </a:xfrm>
          <a:prstGeom prst="rect">
            <a:avLst/>
          </a:prstGeom>
        </p:spPr>
        <p:txBody>
          <a:bodyPr wrap="square" lIns="0" tIns="0" rIns="0" bIns="0">
            <a:noAutofit/>
          </a:bodyPr>
          <a:lstStyle/>
          <a:p>
            <a:r>
              <a:rPr lang="en-US" sz="525" dirty="0">
                <a:latin typeface="Courier New" charset="0"/>
                <a:ea typeface="Courier New" charset="0"/>
                <a:cs typeface="Courier New" charset="0"/>
              </a:rPr>
              <a:t>36037,Hessen,Fulda36039,Hessen,Fulda36041,Hessen,Fulda35759,Hessen,Lahn-Dill-Kreis, 35764, Hessen,Lahn-Dill-Kreis35767</a:t>
            </a:r>
            <a:endParaRPr lang="de-DE" sz="525" dirty="0">
              <a:latin typeface="Courier New" charset="0"/>
              <a:ea typeface="Courier New" charset="0"/>
              <a:cs typeface="Courier New" charset="0"/>
            </a:endParaRPr>
          </a:p>
        </p:txBody>
      </p:sp>
      <p:sp>
        <p:nvSpPr>
          <p:cNvPr id="18" name="Rectangle 17"/>
          <p:cNvSpPr/>
          <p:nvPr/>
        </p:nvSpPr>
        <p:spPr>
          <a:xfrm>
            <a:off x="2176953" y="2556559"/>
            <a:ext cx="768071" cy="586264"/>
          </a:xfrm>
          <a:prstGeom prst="rect">
            <a:avLst/>
          </a:prstGeom>
        </p:spPr>
        <p:txBody>
          <a:bodyPr wrap="square" lIns="0" tIns="0" rIns="0" bIns="0">
            <a:noAutofit/>
          </a:bodyPr>
          <a:lstStyle/>
          <a:p>
            <a:r>
              <a:rPr lang="cs-CZ" sz="525" dirty="0">
                <a:latin typeface="Courier New" charset="0"/>
                <a:ea typeface="Courier New" charset="0"/>
                <a:cs typeface="Courier New" charset="0"/>
              </a:rPr>
              <a:t>83607,Bayern,Miesbach83624,Bayern,Miesbach83626,Bayern,Miesbach83627,Bayern,Miesbach83629,Bayern,Miesbach83666,Bayern,Miesbach</a:t>
            </a:r>
            <a:endParaRPr lang="de-DE" sz="525" dirty="0">
              <a:latin typeface="Courier New" charset="0"/>
              <a:ea typeface="Courier New" charset="0"/>
              <a:cs typeface="Courier New" charset="0"/>
            </a:endParaRPr>
          </a:p>
        </p:txBody>
      </p:sp>
      <p:sp>
        <p:nvSpPr>
          <p:cNvPr id="19" name="Rectangle 18"/>
          <p:cNvSpPr/>
          <p:nvPr/>
        </p:nvSpPr>
        <p:spPr>
          <a:xfrm>
            <a:off x="3044908" y="2547231"/>
            <a:ext cx="681779" cy="586264"/>
          </a:xfrm>
          <a:prstGeom prst="rect">
            <a:avLst/>
          </a:prstGeom>
        </p:spPr>
        <p:txBody>
          <a:bodyPr wrap="square" lIns="0" tIns="0" rIns="0" bIns="0">
            <a:noAutofit/>
          </a:bodyPr>
          <a:lstStyle/>
          <a:p>
            <a:r>
              <a:rPr lang="en-US" sz="525" dirty="0">
                <a:latin typeface="Courier New" charset="0"/>
                <a:ea typeface="Courier New" charset="0"/>
                <a:cs typeface="Courier New" charset="0"/>
              </a:rPr>
              <a:t>92726,Bayern,Neustadta.d.Waldnaab92727,Bayern,Neustadta.d.Waldnaab92729,Bayern,Neustadta.d.Waldnaab95</a:t>
            </a:r>
            <a:endParaRPr lang="de-DE" sz="525" dirty="0">
              <a:latin typeface="Courier New" charset="0"/>
              <a:ea typeface="Courier New" charset="0"/>
              <a:cs typeface="Courier New" charset="0"/>
            </a:endParaRPr>
          </a:p>
        </p:txBody>
      </p:sp>
      <p:sp>
        <p:nvSpPr>
          <p:cNvPr id="21" name="Rectangle 20"/>
          <p:cNvSpPr/>
          <p:nvPr/>
        </p:nvSpPr>
        <p:spPr>
          <a:xfrm>
            <a:off x="457200" y="3808612"/>
            <a:ext cx="6364172" cy="682110"/>
          </a:xfrm>
          <a:prstGeom prst="rect">
            <a:avLst/>
          </a:prstGeom>
        </p:spPr>
        <p:txBody>
          <a:bodyPr wrap="square">
            <a:spAutoFit/>
          </a:bodyPr>
          <a:lstStyle/>
          <a:p>
            <a:pPr marL="133350" indent="-128588">
              <a:lnSpc>
                <a:spcPts val="1631"/>
              </a:lnSpc>
              <a:buFont typeface="Arial" charset="0"/>
              <a:buChar char="•"/>
            </a:pPr>
            <a:r>
              <a:rPr lang="en-US" altLang="en-US" sz="900" b="1" dirty="0">
                <a:latin typeface="Century Gothic" charset="0"/>
                <a:ea typeface="Century Gothic" charset="0"/>
                <a:cs typeface="Century Gothic" charset="0"/>
              </a:rPr>
              <a:t>Resilience</a:t>
            </a:r>
            <a:r>
              <a:rPr lang="en-US" altLang="en-US" sz="900" dirty="0">
                <a:latin typeface="Century Gothic" charset="0"/>
                <a:ea typeface="Century Gothic" charset="0"/>
                <a:cs typeface="Century Gothic" charset="0"/>
              </a:rPr>
              <a:t> : Spark’s RDDs dependencies address fault tolerance by using a </a:t>
            </a:r>
            <a:r>
              <a:rPr lang="en-US" altLang="en-US" sz="900" b="1" dirty="0">
                <a:latin typeface="Century Gothic" charset="0"/>
                <a:ea typeface="Century Gothic" charset="0"/>
                <a:cs typeface="Century Gothic" charset="0"/>
              </a:rPr>
              <a:t>lineage graph </a:t>
            </a:r>
          </a:p>
          <a:p>
            <a:pPr marL="133350" lvl="1" indent="-128588">
              <a:lnSpc>
                <a:spcPts val="1631"/>
              </a:lnSpc>
              <a:buFont typeface="Arial" charset="0"/>
              <a:buChar char="•"/>
            </a:pPr>
            <a:r>
              <a:rPr lang="en-US" altLang="en-US" sz="900" b="1" dirty="0">
                <a:latin typeface="Century Gothic" charset="0"/>
                <a:ea typeface="Century Gothic" charset="0"/>
                <a:cs typeface="Century Gothic" charset="0"/>
              </a:rPr>
              <a:t>Lazy Evaluation</a:t>
            </a:r>
            <a:r>
              <a:rPr lang="en-US" altLang="en-US" sz="900" dirty="0">
                <a:latin typeface="Century Gothic" charset="0"/>
                <a:ea typeface="Century Gothic" charset="0"/>
                <a:cs typeface="Century Gothic" charset="0"/>
              </a:rPr>
              <a:t>: transformations performed on RDDs without actually spending compute time on them</a:t>
            </a:r>
          </a:p>
          <a:p>
            <a:pPr marL="133350" lvl="1" indent="-128588">
              <a:lnSpc>
                <a:spcPts val="1631"/>
              </a:lnSpc>
              <a:buFont typeface="Arial" charset="0"/>
              <a:buChar char="•"/>
            </a:pPr>
            <a:r>
              <a:rPr lang="en-US" altLang="en-US" sz="900" b="1" dirty="0">
                <a:latin typeface="Century Gothic" charset="0"/>
                <a:ea typeface="Century Gothic" charset="0"/>
                <a:cs typeface="Century Gothic" charset="0"/>
              </a:rPr>
              <a:t>RDD functions and data structure are opaque </a:t>
            </a:r>
            <a:r>
              <a:rPr lang="en-US" altLang="en-US" sz="900" dirty="0">
                <a:latin typeface="Century Gothic" charset="0"/>
                <a:ea typeface="Century Gothic" charset="0"/>
                <a:cs typeface="Century Gothic" charset="0"/>
              </a:rPr>
              <a:t>to Spark =&gt; general-purpose compute engine</a:t>
            </a:r>
          </a:p>
        </p:txBody>
      </p:sp>
      <p:sp>
        <p:nvSpPr>
          <p:cNvPr id="30" name="Rectangle 29"/>
          <p:cNvSpPr/>
          <p:nvPr/>
        </p:nvSpPr>
        <p:spPr>
          <a:xfrm>
            <a:off x="537070" y="2554311"/>
            <a:ext cx="681779" cy="586264"/>
          </a:xfrm>
          <a:prstGeom prst="rect">
            <a:avLst/>
          </a:prstGeom>
        </p:spPr>
        <p:txBody>
          <a:bodyPr wrap="square" lIns="0" tIns="0" rIns="0" bIns="0">
            <a:noAutofit/>
          </a:bodyPr>
          <a:lstStyle/>
          <a:p>
            <a:r>
              <a:rPr lang="en-US" sz="525">
                <a:latin typeface="Courier New" charset="0"/>
                <a:ea typeface="Courier New" charset="0"/>
                <a:cs typeface="Courier New" charset="0"/>
              </a:rPr>
              <a:t>93336,Bayern,Eichstätt93349,Bayern,Eichstätt84405,Bayern,Erding84416,Bayern,Erding84424,Bayern,Erding</a:t>
            </a:r>
            <a:endParaRPr lang="de-DE" sz="525" dirty="0">
              <a:latin typeface="Courier New" charset="0"/>
              <a:ea typeface="Courier New" charset="0"/>
              <a:cs typeface="Courier New" charset="0"/>
            </a:endParaRPr>
          </a:p>
        </p:txBody>
      </p:sp>
      <p:grpSp>
        <p:nvGrpSpPr>
          <p:cNvPr id="24" name="Group 23"/>
          <p:cNvGrpSpPr/>
          <p:nvPr/>
        </p:nvGrpSpPr>
        <p:grpSpPr>
          <a:xfrm>
            <a:off x="4104372" y="1808261"/>
            <a:ext cx="4824713" cy="2363720"/>
            <a:chOff x="5472496" y="2411014"/>
            <a:chExt cx="6432950" cy="3151627"/>
          </a:xfrm>
        </p:grpSpPr>
        <p:pic>
          <p:nvPicPr>
            <p:cNvPr id="20" name="Picture 19"/>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9646868" y="2687353"/>
              <a:ext cx="1964541" cy="2875288"/>
            </a:xfrm>
            <a:prstGeom prst="rect">
              <a:avLst/>
            </a:prstGeom>
          </p:spPr>
        </p:pic>
        <p:sp>
          <p:nvSpPr>
            <p:cNvPr id="22" name="Rectangle 21"/>
            <p:cNvSpPr/>
            <p:nvPr/>
          </p:nvSpPr>
          <p:spPr>
            <a:xfrm>
              <a:off x="5472496" y="3018850"/>
              <a:ext cx="3949372" cy="2350644"/>
            </a:xfrm>
            <a:prstGeom prst="rect">
              <a:avLst/>
            </a:prstGeom>
            <a:solidFill>
              <a:schemeClr val="bg1">
                <a:lumMod val="95000"/>
              </a:schemeClr>
            </a:solidFill>
            <a:ln>
              <a:solidFill>
                <a:schemeClr val="tx2"/>
              </a:solidFill>
            </a:ln>
          </p:spPr>
          <p:txBody>
            <a:bodyPr wrap="square">
              <a:spAutoFit/>
            </a:bodyPr>
            <a:lstStyle/>
            <a:p>
              <a:pPr>
                <a:lnSpc>
                  <a:spcPct val="150000"/>
                </a:lnSpc>
              </a:pPr>
              <a:r>
                <a:rPr lang="de-DE" sz="1050" dirty="0" err="1">
                  <a:latin typeface="Consolas" charset="0"/>
                  <a:ea typeface="Consolas" charset="0"/>
                  <a:cs typeface="Consolas" charset="0"/>
                </a:rPr>
                <a:t>myfile</a:t>
              </a:r>
              <a:r>
                <a:rPr lang="de-DE" sz="1050" dirty="0" err="1">
                  <a:solidFill>
                    <a:schemeClr val="accent1"/>
                  </a:solidFill>
                  <a:latin typeface="Consolas" charset="0"/>
                  <a:ea typeface="Consolas" charset="0"/>
                  <a:cs typeface="Consolas" charset="0"/>
                </a:rPr>
                <a:t>.filter</a:t>
              </a:r>
              <a:r>
                <a:rPr lang="de-DE" sz="1050" dirty="0">
                  <a:latin typeface="Consolas" charset="0"/>
                  <a:ea typeface="Consolas" charset="0"/>
                  <a:cs typeface="Consolas" charset="0"/>
                </a:rPr>
                <a:t>(_._3 == "Hessen")</a:t>
              </a:r>
            </a:p>
            <a:p>
              <a:pPr>
                <a:lnSpc>
                  <a:spcPct val="150000"/>
                </a:lnSpc>
              </a:pPr>
              <a:r>
                <a:rPr lang="de-DE" sz="1050" dirty="0">
                  <a:latin typeface="Consolas" charset="0"/>
                  <a:ea typeface="Consolas" charset="0"/>
                  <a:cs typeface="Consolas" charset="0"/>
                </a:rPr>
                <a:t>	</a:t>
              </a:r>
              <a:r>
                <a:rPr lang="de-DE" sz="1050" dirty="0">
                  <a:solidFill>
                    <a:schemeClr val="accent1"/>
                  </a:solidFill>
                  <a:latin typeface="Consolas" charset="0"/>
                  <a:ea typeface="Consolas" charset="0"/>
                  <a:cs typeface="Consolas" charset="0"/>
                </a:rPr>
                <a:t>.</a:t>
              </a:r>
              <a:r>
                <a:rPr lang="de-DE" sz="1050" dirty="0" err="1">
                  <a:solidFill>
                    <a:schemeClr val="accent1"/>
                  </a:solidFill>
                  <a:latin typeface="Consolas" charset="0"/>
                  <a:ea typeface="Consolas" charset="0"/>
                  <a:cs typeface="Consolas" charset="0"/>
                </a:rPr>
                <a:t>map</a:t>
              </a:r>
              <a:r>
                <a:rPr lang="de-DE" sz="1050" dirty="0">
                  <a:solidFill>
                    <a:schemeClr val="accent1"/>
                  </a:solidFill>
                  <a:latin typeface="Consolas" charset="0"/>
                  <a:ea typeface="Consolas" charset="0"/>
                  <a:cs typeface="Consolas" charset="0"/>
                </a:rPr>
                <a:t>(</a:t>
              </a:r>
              <a:r>
                <a:rPr lang="de-DE" sz="1050" dirty="0" err="1">
                  <a:latin typeface="Consolas" charset="0"/>
                  <a:ea typeface="Consolas" charset="0"/>
                  <a:cs typeface="Consolas" charset="0"/>
                </a:rPr>
                <a:t>record</a:t>
              </a:r>
              <a:r>
                <a:rPr lang="de-DE" sz="1050" dirty="0">
                  <a:latin typeface="Consolas" charset="0"/>
                  <a:ea typeface="Consolas" charset="0"/>
                  <a:cs typeface="Consolas" charset="0"/>
                </a:rPr>
                <a:t> =&gt; (record._5,1)).</a:t>
              </a:r>
            </a:p>
            <a:p>
              <a:pPr>
                <a:lnSpc>
                  <a:spcPct val="150000"/>
                </a:lnSpc>
              </a:pPr>
              <a:r>
                <a:rPr lang="de-DE" sz="1050" dirty="0">
                  <a:latin typeface="Consolas" charset="0"/>
                  <a:ea typeface="Consolas" charset="0"/>
                  <a:cs typeface="Consolas" charset="0"/>
                </a:rPr>
                <a:t>	</a:t>
              </a:r>
              <a:r>
                <a:rPr lang="de-DE" sz="1050" dirty="0">
                  <a:solidFill>
                    <a:schemeClr val="accent1"/>
                  </a:solidFill>
                  <a:latin typeface="Consolas" charset="0"/>
                  <a:ea typeface="Consolas" charset="0"/>
                  <a:cs typeface="Consolas" charset="0"/>
                </a:rPr>
                <a:t>.</a:t>
              </a:r>
              <a:r>
                <a:rPr lang="de-DE" sz="1050" dirty="0" err="1">
                  <a:solidFill>
                    <a:schemeClr val="accent1"/>
                  </a:solidFill>
                  <a:latin typeface="Consolas" charset="0"/>
                  <a:ea typeface="Consolas" charset="0"/>
                  <a:cs typeface="Consolas" charset="0"/>
                </a:rPr>
                <a:t>reduceByKey</a:t>
              </a:r>
              <a:r>
                <a:rPr lang="de-DE" sz="1050" dirty="0">
                  <a:latin typeface="Consolas" charset="0"/>
                  <a:ea typeface="Consolas" charset="0"/>
                  <a:cs typeface="Consolas" charset="0"/>
                </a:rPr>
                <a:t>( (</a:t>
              </a:r>
              <a:r>
                <a:rPr lang="de-DE" sz="1050" dirty="0" err="1">
                  <a:latin typeface="Consolas" charset="0"/>
                  <a:ea typeface="Consolas" charset="0"/>
                  <a:cs typeface="Consolas" charset="0"/>
                </a:rPr>
                <a:t>a,b</a:t>
              </a:r>
              <a:r>
                <a:rPr lang="de-DE" sz="1050" dirty="0">
                  <a:latin typeface="Consolas" charset="0"/>
                  <a:ea typeface="Consolas" charset="0"/>
                  <a:cs typeface="Consolas" charset="0"/>
                </a:rPr>
                <a:t>) =&gt; (a + b)).</a:t>
              </a:r>
            </a:p>
            <a:p>
              <a:pPr>
                <a:lnSpc>
                  <a:spcPct val="150000"/>
                </a:lnSpc>
              </a:pPr>
              <a:r>
                <a:rPr lang="de-DE" sz="1050" dirty="0">
                  <a:latin typeface="Consolas" charset="0"/>
                  <a:ea typeface="Consolas" charset="0"/>
                  <a:cs typeface="Consolas" charset="0"/>
                </a:rPr>
                <a:t>	</a:t>
              </a:r>
              <a:r>
                <a:rPr lang="de-DE" sz="1050" dirty="0">
                  <a:solidFill>
                    <a:schemeClr val="accent1"/>
                  </a:solidFill>
                  <a:latin typeface="Consolas" charset="0"/>
                  <a:ea typeface="Consolas" charset="0"/>
                  <a:cs typeface="Consolas" charset="0"/>
                </a:rPr>
                <a:t>.</a:t>
              </a:r>
              <a:r>
                <a:rPr lang="de-DE" sz="1050" dirty="0" err="1">
                  <a:solidFill>
                    <a:schemeClr val="accent1"/>
                  </a:solidFill>
                  <a:latin typeface="Consolas" charset="0"/>
                  <a:ea typeface="Consolas" charset="0"/>
                  <a:cs typeface="Consolas" charset="0"/>
                </a:rPr>
                <a:t>sortBy</a:t>
              </a:r>
              <a:r>
                <a:rPr lang="de-DE" sz="1050" dirty="0">
                  <a:latin typeface="Consolas" charset="0"/>
                  <a:ea typeface="Consolas" charset="0"/>
                  <a:cs typeface="Consolas" charset="0"/>
                </a:rPr>
                <a:t>(-_._2).</a:t>
              </a:r>
            </a:p>
            <a:p>
              <a:pPr>
                <a:lnSpc>
                  <a:spcPct val="150000"/>
                </a:lnSpc>
              </a:pPr>
              <a:r>
                <a:rPr lang="de-DE" sz="1050" dirty="0">
                  <a:latin typeface="Consolas" charset="0"/>
                  <a:ea typeface="Consolas" charset="0"/>
                  <a:cs typeface="Consolas" charset="0"/>
                </a:rPr>
                <a:t>	</a:t>
              </a:r>
              <a:r>
                <a:rPr lang="de-DE" sz="1050" dirty="0">
                  <a:solidFill>
                    <a:schemeClr val="accent1"/>
                  </a:solidFill>
                  <a:latin typeface="Consolas" charset="0"/>
                  <a:ea typeface="Consolas" charset="0"/>
                  <a:cs typeface="Consolas" charset="0"/>
                </a:rPr>
                <a:t>.</a:t>
              </a:r>
              <a:r>
                <a:rPr lang="de-DE" sz="1050" dirty="0" err="1">
                  <a:solidFill>
                    <a:schemeClr val="accent1"/>
                  </a:solidFill>
                  <a:latin typeface="Consolas" charset="0"/>
                  <a:ea typeface="Consolas" charset="0"/>
                  <a:cs typeface="Consolas" charset="0"/>
                </a:rPr>
                <a:t>take</a:t>
              </a:r>
              <a:r>
                <a:rPr lang="de-DE" sz="1050" dirty="0">
                  <a:latin typeface="Consolas" charset="0"/>
                  <a:ea typeface="Consolas" charset="0"/>
                  <a:cs typeface="Consolas" charset="0"/>
                </a:rPr>
                <a:t>(10)</a:t>
              </a:r>
            </a:p>
          </p:txBody>
        </p:sp>
        <p:sp>
          <p:nvSpPr>
            <p:cNvPr id="23" name="Rectangle 22"/>
            <p:cNvSpPr/>
            <p:nvPr/>
          </p:nvSpPr>
          <p:spPr>
            <a:xfrm>
              <a:off x="9359450" y="2411014"/>
              <a:ext cx="2545996" cy="307776"/>
            </a:xfrm>
            <a:prstGeom prst="rect">
              <a:avLst/>
            </a:prstGeom>
          </p:spPr>
          <p:txBody>
            <a:bodyPr wrap="none">
              <a:spAutoFit/>
            </a:bodyPr>
            <a:lstStyle/>
            <a:p>
              <a:r>
                <a:rPr lang="en-US" altLang="en-US" sz="900">
                  <a:latin typeface="Century Gothic" charset="0"/>
                  <a:ea typeface="Century Gothic" charset="0"/>
                  <a:cs typeface="Century Gothic" charset="0"/>
                  <a:hlinkClick r:id="rId4"/>
                </a:rPr>
                <a:t>Directed Acyclic Graph (DAG)</a:t>
              </a:r>
              <a:endParaRPr lang="de-DE" sz="900" dirty="0"/>
            </a:p>
          </p:txBody>
        </p:sp>
      </p:grpSp>
    </p:spTree>
    <p:extLst>
      <p:ext uri="{BB962C8B-B14F-4D97-AF65-F5344CB8AC3E}">
        <p14:creationId xmlns:p14="http://schemas.microsoft.com/office/powerpoint/2010/main" val="238561704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xEl>
                                              <p:pRg st="1" end="1"/>
                                            </p:txEl>
                                          </p:spTgt>
                                        </p:tgtEl>
                                        <p:attrNameLst>
                                          <p:attrName>style.visibility</p:attrName>
                                        </p:attrNameLst>
                                      </p:cBhvr>
                                      <p:to>
                                        <p:strVal val="visible"/>
                                      </p:to>
                                    </p:set>
                                    <p:animEffect transition="in" filter="fade">
                                      <p:cBhvr>
                                        <p:cTn id="12" dur="500"/>
                                        <p:tgtEl>
                                          <p:spTgt spid="2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2" end="2"/>
                                            </p:txEl>
                                          </p:spTgt>
                                        </p:tgtEl>
                                        <p:attrNameLst>
                                          <p:attrName>style.visibility</p:attrName>
                                        </p:attrNameLst>
                                      </p:cBhvr>
                                      <p:to>
                                        <p:strVal val="visible"/>
                                      </p:to>
                                    </p:set>
                                    <p:animEffect transition="in" filter="fade">
                                      <p:cBhvr>
                                        <p:cTn id="17" dur="500"/>
                                        <p:tgtEl>
                                          <p:spTgt spid="2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Group 62"/>
          <p:cNvGrpSpPr>
            <a:grpSpLocks/>
          </p:cNvGrpSpPr>
          <p:nvPr/>
        </p:nvGrpSpPr>
        <p:grpSpPr bwMode="auto">
          <a:xfrm>
            <a:off x="4157892" y="3681171"/>
            <a:ext cx="3273028" cy="951453"/>
            <a:chOff x="3821596" y="2580668"/>
            <a:chExt cx="4505325" cy="1842354"/>
          </a:xfrm>
        </p:grpSpPr>
        <p:sp>
          <p:nvSpPr>
            <p:cNvPr id="50" name="Rounded Rectangle 49"/>
            <p:cNvSpPr/>
            <p:nvPr/>
          </p:nvSpPr>
          <p:spPr>
            <a:xfrm>
              <a:off x="3821596" y="2580668"/>
              <a:ext cx="4505325" cy="1570029"/>
            </a:xfrm>
            <a:prstGeom prst="roundRect">
              <a:avLst>
                <a:gd name="adj" fmla="val 3123"/>
              </a:avLst>
            </a:prstGeom>
            <a:solidFill>
              <a:sysClr val="window" lastClr="FFFFFF">
                <a:lumMod val="95000"/>
              </a:sysClr>
            </a:solidFill>
            <a:ln w="19050" cap="rnd" cmpd="sng" algn="ctr">
              <a:solidFill>
                <a:sysClr val="window" lastClr="FFFFFF">
                  <a:lumMod val="65000"/>
                </a:sysClr>
              </a:solidFill>
              <a:prstDash val="solid"/>
            </a:ln>
            <a:effectLst/>
          </p:spPr>
          <p:txBody>
            <a:bodyPr anchor="ctr"/>
            <a:lstStyle/>
            <a:p>
              <a:pPr algn="ctr" defTabSz="685800">
                <a:defRPr/>
              </a:pPr>
              <a:endParaRPr lang="en-US" sz="1013" dirty="0">
                <a:solidFill>
                  <a:prstClr val="black"/>
                </a:solidFill>
                <a:latin typeface="Century Gothic" panose="020B0502020202020204"/>
              </a:endParaRPr>
            </a:p>
          </p:txBody>
        </p:sp>
        <p:cxnSp>
          <p:nvCxnSpPr>
            <p:cNvPr id="21704" name="Straight Connector 50"/>
            <p:cNvCxnSpPr>
              <a:cxnSpLocks noChangeShapeType="1"/>
            </p:cNvCxnSpPr>
            <p:nvPr/>
          </p:nvCxnSpPr>
          <p:spPr bwMode="auto">
            <a:xfrm>
              <a:off x="4821349" y="2580668"/>
              <a:ext cx="0" cy="1570029"/>
            </a:xfrm>
            <a:prstGeom prst="line">
              <a:avLst/>
            </a:prstGeom>
            <a:noFill/>
            <a:ln w="9525" cap="rnd">
              <a:solidFill>
                <a:srgbClr val="000000"/>
              </a:solidFill>
              <a:round/>
              <a:headEnd/>
              <a:tailEnd/>
            </a:ln>
            <a:extLst>
              <a:ext uri="{909E8E84-426E-40DD-AFC4-6F175D3DCCD1}">
                <a14:hiddenFill xmlns:a14="http://schemas.microsoft.com/office/drawing/2010/main">
                  <a:noFill/>
                </a14:hiddenFill>
              </a:ext>
            </a:extLst>
          </p:spPr>
        </p:cxnSp>
        <p:cxnSp>
          <p:nvCxnSpPr>
            <p:cNvPr id="21705" name="Straight Connector 51"/>
            <p:cNvCxnSpPr>
              <a:cxnSpLocks noChangeShapeType="1"/>
            </p:cNvCxnSpPr>
            <p:nvPr/>
          </p:nvCxnSpPr>
          <p:spPr bwMode="auto">
            <a:xfrm>
              <a:off x="6074259" y="2580668"/>
              <a:ext cx="0" cy="1570029"/>
            </a:xfrm>
            <a:prstGeom prst="line">
              <a:avLst/>
            </a:prstGeom>
            <a:noFill/>
            <a:ln w="9525" cap="rnd">
              <a:solidFill>
                <a:srgbClr val="000000"/>
              </a:solidFill>
              <a:round/>
              <a:headEnd/>
              <a:tailEnd/>
            </a:ln>
            <a:extLst>
              <a:ext uri="{909E8E84-426E-40DD-AFC4-6F175D3DCCD1}">
                <a14:hiddenFill xmlns:a14="http://schemas.microsoft.com/office/drawing/2010/main">
                  <a:noFill/>
                </a14:hiddenFill>
              </a:ext>
            </a:extLst>
          </p:spPr>
        </p:cxnSp>
        <p:cxnSp>
          <p:nvCxnSpPr>
            <p:cNvPr id="21706" name="Straight Connector 52"/>
            <p:cNvCxnSpPr>
              <a:cxnSpLocks noChangeShapeType="1"/>
            </p:cNvCxnSpPr>
            <p:nvPr/>
          </p:nvCxnSpPr>
          <p:spPr bwMode="auto">
            <a:xfrm>
              <a:off x="7241071" y="2580668"/>
              <a:ext cx="0" cy="1570029"/>
            </a:xfrm>
            <a:prstGeom prst="line">
              <a:avLst/>
            </a:prstGeom>
            <a:noFill/>
            <a:ln w="9525" cap="rnd">
              <a:solidFill>
                <a:srgbClr val="000000"/>
              </a:solidFill>
              <a:round/>
              <a:headEnd/>
              <a:tailEnd/>
            </a:ln>
            <a:extLst>
              <a:ext uri="{909E8E84-426E-40DD-AFC4-6F175D3DCCD1}">
                <a14:hiddenFill xmlns:a14="http://schemas.microsoft.com/office/drawing/2010/main">
                  <a:noFill/>
                </a14:hiddenFill>
              </a:ext>
            </a:extLst>
          </p:spPr>
        </p:cxnSp>
        <p:sp>
          <p:nvSpPr>
            <p:cNvPr id="21707" name="TextBox 58"/>
            <p:cNvSpPr txBox="1">
              <a:spLocks noChangeArrowheads="1"/>
            </p:cNvSpPr>
            <p:nvPr/>
          </p:nvSpPr>
          <p:spPr bwMode="auto">
            <a:xfrm>
              <a:off x="3821596" y="3725140"/>
              <a:ext cx="1085852" cy="670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825">
                  <a:solidFill>
                    <a:srgbClr val="000000"/>
                  </a:solidFill>
                  <a:latin typeface="Consolas" charset="0"/>
                  <a:ea typeface="Consolas" charset="0"/>
                  <a:cs typeface="Consolas" charset="0"/>
                </a:rPr>
                <a:t>Partition 1</a:t>
              </a:r>
            </a:p>
          </p:txBody>
        </p:sp>
        <p:sp>
          <p:nvSpPr>
            <p:cNvPr id="21708" name="TextBox 59"/>
            <p:cNvSpPr txBox="1">
              <a:spLocks noChangeArrowheads="1"/>
            </p:cNvSpPr>
            <p:nvPr/>
          </p:nvSpPr>
          <p:spPr bwMode="auto">
            <a:xfrm>
              <a:off x="4902309" y="3739158"/>
              <a:ext cx="1085852" cy="670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825">
                  <a:solidFill>
                    <a:srgbClr val="000000"/>
                  </a:solidFill>
                  <a:latin typeface="Consolas" charset="0"/>
                  <a:ea typeface="Consolas" charset="0"/>
                  <a:cs typeface="Consolas" charset="0"/>
                </a:rPr>
                <a:t>Partition 2</a:t>
              </a:r>
            </a:p>
          </p:txBody>
        </p:sp>
        <p:sp>
          <p:nvSpPr>
            <p:cNvPr id="21709" name="TextBox 60"/>
            <p:cNvSpPr txBox="1">
              <a:spLocks noChangeArrowheads="1"/>
            </p:cNvSpPr>
            <p:nvPr/>
          </p:nvSpPr>
          <p:spPr bwMode="auto">
            <a:xfrm>
              <a:off x="6145326" y="3739158"/>
              <a:ext cx="1085852" cy="670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825">
                  <a:solidFill>
                    <a:srgbClr val="000000"/>
                  </a:solidFill>
                  <a:latin typeface="Consolas" charset="0"/>
                  <a:ea typeface="Consolas" charset="0"/>
                  <a:cs typeface="Consolas" charset="0"/>
                </a:rPr>
                <a:t>Partition 3</a:t>
              </a:r>
            </a:p>
          </p:txBody>
        </p:sp>
        <p:sp>
          <p:nvSpPr>
            <p:cNvPr id="21710" name="TextBox 61"/>
            <p:cNvSpPr txBox="1">
              <a:spLocks noChangeArrowheads="1"/>
            </p:cNvSpPr>
            <p:nvPr/>
          </p:nvSpPr>
          <p:spPr bwMode="auto">
            <a:xfrm>
              <a:off x="7231178" y="3752560"/>
              <a:ext cx="1085852" cy="670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825">
                  <a:solidFill>
                    <a:srgbClr val="000000"/>
                  </a:solidFill>
                  <a:latin typeface="Consolas" charset="0"/>
                  <a:ea typeface="Consolas" charset="0"/>
                  <a:cs typeface="Consolas" charset="0"/>
                </a:rPr>
                <a:t>Partition 4</a:t>
              </a:r>
            </a:p>
          </p:txBody>
        </p:sp>
      </p:grpSp>
      <p:sp>
        <p:nvSpPr>
          <p:cNvPr id="2" name="Title 1"/>
          <p:cNvSpPr>
            <a:spLocks noGrp="1"/>
          </p:cNvSpPr>
          <p:nvPr>
            <p:ph type="title"/>
          </p:nvPr>
        </p:nvSpPr>
        <p:spPr/>
        <p:txBody>
          <a:bodyPr rtlCol="0"/>
          <a:lstStyle/>
          <a:p>
            <a:pPr defTabSz="914378">
              <a:defRPr/>
            </a:pPr>
            <a:r>
              <a:rPr lang="en-GB" sz="3200" dirty="0">
                <a:ea typeface="+mj-ea"/>
              </a:rPr>
              <a:t>Data Locality</a:t>
            </a:r>
          </a:p>
        </p:txBody>
      </p:sp>
      <p:grpSp>
        <p:nvGrpSpPr>
          <p:cNvPr id="21510" name="Group 32"/>
          <p:cNvGrpSpPr>
            <a:grpSpLocks/>
          </p:cNvGrpSpPr>
          <p:nvPr/>
        </p:nvGrpSpPr>
        <p:grpSpPr bwMode="auto">
          <a:xfrm>
            <a:off x="1172901" y="1638059"/>
            <a:ext cx="1596629" cy="1585913"/>
            <a:chOff x="1862667" y="3081868"/>
            <a:chExt cx="2698822" cy="2679750"/>
          </a:xfrm>
        </p:grpSpPr>
        <p:grpSp>
          <p:nvGrpSpPr>
            <p:cNvPr id="21693" name="Group 30"/>
            <p:cNvGrpSpPr>
              <a:grpSpLocks/>
            </p:cNvGrpSpPr>
            <p:nvPr/>
          </p:nvGrpSpPr>
          <p:grpSpPr bwMode="auto">
            <a:xfrm>
              <a:off x="1862667" y="3081868"/>
              <a:ext cx="2698822" cy="2679750"/>
              <a:chOff x="2050980" y="3285657"/>
              <a:chExt cx="1998936" cy="2051146"/>
            </a:xfrm>
          </p:grpSpPr>
          <p:grpSp>
            <p:nvGrpSpPr>
              <p:cNvPr id="21695" name="Group 18"/>
              <p:cNvGrpSpPr>
                <a:grpSpLocks/>
              </p:cNvGrpSpPr>
              <p:nvPr/>
            </p:nvGrpSpPr>
            <p:grpSpPr bwMode="auto">
              <a:xfrm>
                <a:off x="2278132" y="3285657"/>
                <a:ext cx="1544632" cy="2051146"/>
                <a:chOff x="3969250" y="2766594"/>
                <a:chExt cx="1243583" cy="1593766"/>
              </a:xfrm>
            </p:grpSpPr>
            <p:sp>
              <p:nvSpPr>
                <p:cNvPr id="22" name="Oval 21"/>
                <p:cNvSpPr/>
                <p:nvPr/>
              </p:nvSpPr>
              <p:spPr>
                <a:xfrm>
                  <a:off x="3969250" y="2956609"/>
                  <a:ext cx="1243583" cy="1241200"/>
                </a:xfrm>
                <a:prstGeom prst="ellipse">
                  <a:avLst/>
                </a:prstGeom>
                <a:noFill/>
                <a:ln w="101600" cap="flat" cmpd="sng" algn="ctr">
                  <a:solidFill>
                    <a:srgbClr val="206378"/>
                  </a:solidFill>
                  <a:prstDash val="solid"/>
                  <a:round/>
                  <a:headEnd type="none" w="med" len="med"/>
                  <a:tailEnd type="none" w="med" len="med"/>
                </a:ln>
                <a:effectLst/>
                <a:scene3d>
                  <a:camera prst="orthographicFront"/>
                  <a:lightRig rig="balanced" dir="t">
                    <a:rot lat="0" lon="0" rev="0"/>
                  </a:lightRig>
                </a:scene3d>
                <a:sp3d prstMaterial="matte">
                  <a:contourClr>
                    <a:schemeClr val="accent1">
                      <a:tint val="100000"/>
                      <a:shade val="100000"/>
                      <a:hueMod val="100000"/>
                      <a:satMod val="100000"/>
                    </a:schemeClr>
                  </a:contourClr>
                </a:sp3d>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eaLnBrk="1" hangingPunct="1"/>
                  <a:endParaRPr lang="en-US" altLang="en-US" sz="825">
                    <a:latin typeface="Helvetica" charset="0"/>
                    <a:ea typeface="Helvetica" charset="0"/>
                    <a:cs typeface="Helvetica" charset="0"/>
                  </a:endParaRPr>
                </a:p>
              </p:txBody>
            </p:sp>
            <p:sp>
              <p:nvSpPr>
                <p:cNvPr id="23" name="Flowchart: Connector 13"/>
                <p:cNvSpPr/>
                <p:nvPr/>
              </p:nvSpPr>
              <p:spPr>
                <a:xfrm>
                  <a:off x="4399624" y="2766594"/>
                  <a:ext cx="366032" cy="358956"/>
                </a:xfrm>
                <a:prstGeom prst="flowChartConnector">
                  <a:avLst/>
                </a:prstGeom>
                <a:solidFill>
                  <a:srgbClr val="B65B32"/>
                </a:solidFill>
                <a:ln w="3810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825" dirty="0"/>
                </a:p>
              </p:txBody>
            </p:sp>
            <p:sp>
              <p:nvSpPr>
                <p:cNvPr id="24" name="Flowchart: Connector 13"/>
                <p:cNvSpPr/>
                <p:nvPr/>
              </p:nvSpPr>
              <p:spPr>
                <a:xfrm>
                  <a:off x="4399624" y="4001404"/>
                  <a:ext cx="366032" cy="358956"/>
                </a:xfrm>
                <a:prstGeom prst="flowChartConnector">
                  <a:avLst/>
                </a:prstGeom>
                <a:solidFill>
                  <a:srgbClr val="B65B32"/>
                </a:solidFill>
                <a:ln w="3810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825"/>
                </a:p>
              </p:txBody>
            </p:sp>
          </p:grpSp>
          <p:sp>
            <p:nvSpPr>
              <p:cNvPr id="25" name="Flowchart: Connector 13"/>
              <p:cNvSpPr/>
              <p:nvPr/>
            </p:nvSpPr>
            <p:spPr>
              <a:xfrm>
                <a:off x="3595273" y="4117203"/>
                <a:ext cx="454643" cy="461970"/>
              </a:xfrm>
              <a:prstGeom prst="flowChartConnector">
                <a:avLst/>
              </a:prstGeom>
              <a:solidFill>
                <a:srgbClr val="B65B32"/>
              </a:solidFill>
              <a:ln w="3810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825" dirty="0"/>
              </a:p>
            </p:txBody>
          </p:sp>
          <p:sp>
            <p:nvSpPr>
              <p:cNvPr id="26" name="Flowchart: Connector 13"/>
              <p:cNvSpPr/>
              <p:nvPr/>
            </p:nvSpPr>
            <p:spPr>
              <a:xfrm>
                <a:off x="2050980" y="4117203"/>
                <a:ext cx="454643" cy="461970"/>
              </a:xfrm>
              <a:prstGeom prst="flowChartConnector">
                <a:avLst/>
              </a:prstGeom>
              <a:solidFill>
                <a:srgbClr val="B65B32"/>
              </a:solidFill>
              <a:ln w="3810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825" dirty="0"/>
              </a:p>
            </p:txBody>
          </p:sp>
        </p:grpSp>
        <p:pic>
          <p:nvPicPr>
            <p:cNvPr id="21694" name="Picture 29"/>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2698031" y="4245225"/>
              <a:ext cx="1059662" cy="285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aphicFrame>
        <p:nvGraphicFramePr>
          <p:cNvPr id="55" name="Table 54"/>
          <p:cNvGraphicFramePr>
            <a:graphicFrameLocks noGrp="1"/>
          </p:cNvGraphicFramePr>
          <p:nvPr>
            <p:extLst/>
          </p:nvPr>
        </p:nvGraphicFramePr>
        <p:xfrm>
          <a:off x="4265048" y="3843097"/>
          <a:ext cx="478631" cy="397584"/>
        </p:xfrm>
        <a:graphic>
          <a:graphicData uri="http://schemas.openxmlformats.org/drawingml/2006/table">
            <a:tbl>
              <a:tblPr firstRow="1" bandRow="1"/>
              <a:tblGrid>
                <a:gridCol w="156386">
                  <a:extLst>
                    <a:ext uri="{9D8B030D-6E8A-4147-A177-3AD203B41FA5}">
                      <a16:colId xmlns:a16="http://schemas.microsoft.com/office/drawing/2014/main" val="20000"/>
                    </a:ext>
                  </a:extLst>
                </a:gridCol>
                <a:gridCol w="155084">
                  <a:extLst>
                    <a:ext uri="{9D8B030D-6E8A-4147-A177-3AD203B41FA5}">
                      <a16:colId xmlns:a16="http://schemas.microsoft.com/office/drawing/2014/main" val="20001"/>
                    </a:ext>
                  </a:extLst>
                </a:gridCol>
                <a:gridCol w="167161">
                  <a:extLst>
                    <a:ext uri="{9D8B030D-6E8A-4147-A177-3AD203B41FA5}">
                      <a16:colId xmlns:a16="http://schemas.microsoft.com/office/drawing/2014/main" val="20002"/>
                    </a:ext>
                  </a:extLst>
                </a:gridCol>
              </a:tblGrid>
              <a:tr h="98227">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endParaRPr lang="en-US" sz="400" dirty="0"/>
                    </a:p>
                  </a:txBody>
                  <a:tcPr marL="38378" marR="38378" marT="19218" marB="19218">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EBEBEB"/>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solidFill>
                            <a:schemeClr val="tx1"/>
                          </a:solidFill>
                        </a:rPr>
                        <a:t>c1</a:t>
                      </a:r>
                    </a:p>
                  </a:txBody>
                  <a:tcPr marL="38378" marR="38378" marT="19218" marB="19218">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chemeClr val="accent4"/>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solidFill>
                            <a:schemeClr val="tx1"/>
                          </a:solidFill>
                        </a:rPr>
                        <a:t>c2</a:t>
                      </a:r>
                    </a:p>
                  </a:txBody>
                  <a:tcPr marL="38378" marR="38378" marT="19218" marB="19218">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9822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b="1" dirty="0"/>
                        <a:t>G</a:t>
                      </a:r>
                    </a:p>
                  </a:txBody>
                  <a:tcPr marL="38378" marR="38378" marT="19218" marB="19218">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2D050"/>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78" marR="38378" marT="19218" marB="19218">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78" marR="38378" marT="19218" marB="19218">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40000"/>
                      </a:srgbClr>
                    </a:solidFill>
                  </a:tcPr>
                </a:tc>
                <a:extLst>
                  <a:ext uri="{0D108BD9-81ED-4DB2-BD59-A6C34878D82A}">
                    <a16:rowId xmlns:a16="http://schemas.microsoft.com/office/drawing/2014/main" val="10001"/>
                  </a:ext>
                </a:extLst>
              </a:tr>
              <a:tr h="9822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b="1" dirty="0"/>
                        <a:t>B</a:t>
                      </a:r>
                    </a:p>
                  </a:txBody>
                  <a:tcPr marL="38378" marR="38378"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2D050"/>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78" marR="38378"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78" marR="38378"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20000"/>
                      </a:srgbClr>
                    </a:solidFill>
                  </a:tcPr>
                </a:tc>
                <a:extLst>
                  <a:ext uri="{0D108BD9-81ED-4DB2-BD59-A6C34878D82A}">
                    <a16:rowId xmlns:a16="http://schemas.microsoft.com/office/drawing/2014/main" val="10002"/>
                  </a:ext>
                </a:extLst>
              </a:tr>
              <a:tr h="9822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b="1" dirty="0"/>
                        <a:t>L</a:t>
                      </a:r>
                    </a:p>
                  </a:txBody>
                  <a:tcPr marL="38378" marR="38378"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2D050"/>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78" marR="38378"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78" marR="38378"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40000"/>
                      </a:srgbClr>
                    </a:solidFill>
                  </a:tcPr>
                </a:tc>
                <a:extLst>
                  <a:ext uri="{0D108BD9-81ED-4DB2-BD59-A6C34878D82A}">
                    <a16:rowId xmlns:a16="http://schemas.microsoft.com/office/drawing/2014/main" val="10003"/>
                  </a:ext>
                </a:extLst>
              </a:tr>
            </a:tbl>
          </a:graphicData>
        </a:graphic>
      </p:graphicFrame>
      <p:graphicFrame>
        <p:nvGraphicFramePr>
          <p:cNvPr id="56" name="Table 55"/>
          <p:cNvGraphicFramePr>
            <a:graphicFrameLocks noGrp="1"/>
          </p:cNvGraphicFramePr>
          <p:nvPr>
            <p:extLst/>
          </p:nvPr>
        </p:nvGraphicFramePr>
        <p:xfrm>
          <a:off x="5019904" y="3838334"/>
          <a:ext cx="533401" cy="397120"/>
        </p:xfrm>
        <a:graphic>
          <a:graphicData uri="http://schemas.openxmlformats.org/drawingml/2006/table">
            <a:tbl>
              <a:tblPr firstRow="1" bandRow="1"/>
              <a:tblGrid>
                <a:gridCol w="174281">
                  <a:extLst>
                    <a:ext uri="{9D8B030D-6E8A-4147-A177-3AD203B41FA5}">
                      <a16:colId xmlns:a16="http://schemas.microsoft.com/office/drawing/2014/main" val="20000"/>
                    </a:ext>
                  </a:extLst>
                </a:gridCol>
                <a:gridCol w="172831">
                  <a:extLst>
                    <a:ext uri="{9D8B030D-6E8A-4147-A177-3AD203B41FA5}">
                      <a16:colId xmlns:a16="http://schemas.microsoft.com/office/drawing/2014/main" val="20001"/>
                    </a:ext>
                  </a:extLst>
                </a:gridCol>
                <a:gridCol w="186289">
                  <a:extLst>
                    <a:ext uri="{9D8B030D-6E8A-4147-A177-3AD203B41FA5}">
                      <a16:colId xmlns:a16="http://schemas.microsoft.com/office/drawing/2014/main" val="20002"/>
                    </a:ext>
                  </a:extLst>
                </a:gridCol>
              </a:tblGrid>
              <a:tr h="97929">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endParaRPr lang="en-US" sz="400" dirty="0"/>
                    </a:p>
                  </a:txBody>
                  <a:tcPr marL="38422" marR="38422" marT="19160" marB="1916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74D1"/>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c1</a:t>
                      </a:r>
                      <a:endParaRPr lang="en-US" sz="400" dirty="0">
                        <a:solidFill>
                          <a:schemeClr val="tx1"/>
                        </a:solidFill>
                      </a:endParaRPr>
                    </a:p>
                  </a:txBody>
                  <a:tcPr marL="38422" marR="38422" marT="19160" marB="1916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74D1"/>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c2</a:t>
                      </a:r>
                      <a:endParaRPr lang="en-US" sz="400" dirty="0">
                        <a:solidFill>
                          <a:schemeClr val="tx1"/>
                        </a:solidFill>
                      </a:endParaRPr>
                    </a:p>
                  </a:txBody>
                  <a:tcPr marL="38422" marR="38422" marT="19160" marB="1916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74D1"/>
                    </a:solidFill>
                  </a:tcPr>
                </a:tc>
                <a:extLst>
                  <a:ext uri="{0D108BD9-81ED-4DB2-BD59-A6C34878D82A}">
                    <a16:rowId xmlns:a16="http://schemas.microsoft.com/office/drawing/2014/main" val="10000"/>
                  </a:ext>
                </a:extLst>
              </a:tr>
              <a:tr h="97929">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I</a:t>
                      </a:r>
                      <a:endParaRPr lang="en-US" sz="400" b="1" dirty="0"/>
                    </a:p>
                  </a:txBody>
                  <a:tcPr marL="38422" marR="38422" marT="19160" marB="1916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22" marR="38422" marT="19160" marB="1916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22" marR="38422" marT="19160" marB="1916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extLst>
                  <a:ext uri="{0D108BD9-81ED-4DB2-BD59-A6C34878D82A}">
                    <a16:rowId xmlns:a16="http://schemas.microsoft.com/office/drawing/2014/main" val="10001"/>
                  </a:ext>
                </a:extLst>
              </a:tr>
              <a:tr h="97929">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W</a:t>
                      </a:r>
                      <a:endParaRPr lang="en-US" sz="400" b="1" dirty="0"/>
                    </a:p>
                  </a:txBody>
                  <a:tcPr marL="38422" marR="38422" marT="19160" marB="1916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22" marR="38422" marT="19160" marB="1916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22" marR="38422" marT="19160" marB="1916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20000"/>
                      </a:srgbClr>
                    </a:solidFill>
                  </a:tcPr>
                </a:tc>
                <a:extLst>
                  <a:ext uri="{0D108BD9-81ED-4DB2-BD59-A6C34878D82A}">
                    <a16:rowId xmlns:a16="http://schemas.microsoft.com/office/drawing/2014/main" val="10002"/>
                  </a:ext>
                </a:extLst>
              </a:tr>
              <a:tr h="97929">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S</a:t>
                      </a:r>
                      <a:endParaRPr lang="en-US" sz="400" b="1" dirty="0"/>
                    </a:p>
                  </a:txBody>
                  <a:tcPr marL="38422" marR="38422" marT="19160" marB="1916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22" marR="38422" marT="19160" marB="1916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22" marR="38422" marT="19160" marB="1916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extLst>
                  <a:ext uri="{0D108BD9-81ED-4DB2-BD59-A6C34878D82A}">
                    <a16:rowId xmlns:a16="http://schemas.microsoft.com/office/drawing/2014/main" val="10003"/>
                  </a:ext>
                </a:extLst>
              </a:tr>
            </a:tbl>
          </a:graphicData>
        </a:graphic>
      </p:graphicFrame>
      <p:graphicFrame>
        <p:nvGraphicFramePr>
          <p:cNvPr id="57" name="Table 56"/>
          <p:cNvGraphicFramePr>
            <a:graphicFrameLocks noGrp="1"/>
          </p:cNvGraphicFramePr>
          <p:nvPr>
            <p:extLst/>
          </p:nvPr>
        </p:nvGraphicFramePr>
        <p:xfrm>
          <a:off x="5952163" y="3843097"/>
          <a:ext cx="490538" cy="397584"/>
        </p:xfrm>
        <a:graphic>
          <a:graphicData uri="http://schemas.openxmlformats.org/drawingml/2006/table">
            <a:tbl>
              <a:tblPr firstRow="1" bandRow="1"/>
              <a:tblGrid>
                <a:gridCol w="160276">
                  <a:extLst>
                    <a:ext uri="{9D8B030D-6E8A-4147-A177-3AD203B41FA5}">
                      <a16:colId xmlns:a16="http://schemas.microsoft.com/office/drawing/2014/main" val="20000"/>
                    </a:ext>
                  </a:extLst>
                </a:gridCol>
                <a:gridCol w="158942">
                  <a:extLst>
                    <a:ext uri="{9D8B030D-6E8A-4147-A177-3AD203B41FA5}">
                      <a16:colId xmlns:a16="http://schemas.microsoft.com/office/drawing/2014/main" val="20001"/>
                    </a:ext>
                  </a:extLst>
                </a:gridCol>
                <a:gridCol w="171320">
                  <a:extLst>
                    <a:ext uri="{9D8B030D-6E8A-4147-A177-3AD203B41FA5}">
                      <a16:colId xmlns:a16="http://schemas.microsoft.com/office/drawing/2014/main" val="20002"/>
                    </a:ext>
                  </a:extLst>
                </a:gridCol>
              </a:tblGrid>
              <a:tr h="98227">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endParaRPr lang="en-US" sz="400" dirty="0"/>
                    </a:p>
                  </a:txBody>
                  <a:tcPr marL="38384" marR="38384" marT="19218" marB="19218">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D0B8"/>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c1</a:t>
                      </a:r>
                      <a:endParaRPr lang="en-US" sz="400" dirty="0">
                        <a:solidFill>
                          <a:schemeClr val="tx1"/>
                        </a:solidFill>
                      </a:endParaRPr>
                    </a:p>
                  </a:txBody>
                  <a:tcPr marL="38384" marR="38384" marT="19218" marB="19218">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D0B8"/>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c2</a:t>
                      </a:r>
                      <a:endParaRPr lang="en-US" sz="400" dirty="0">
                        <a:solidFill>
                          <a:schemeClr val="tx1"/>
                        </a:solidFill>
                      </a:endParaRPr>
                    </a:p>
                  </a:txBody>
                  <a:tcPr marL="38384" marR="38384" marT="19218" marB="19218">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D0B8"/>
                    </a:solidFill>
                  </a:tcPr>
                </a:tc>
                <a:extLst>
                  <a:ext uri="{0D108BD9-81ED-4DB2-BD59-A6C34878D82A}">
                    <a16:rowId xmlns:a16="http://schemas.microsoft.com/office/drawing/2014/main" val="10000"/>
                  </a:ext>
                </a:extLst>
              </a:tr>
              <a:tr h="9822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C</a:t>
                      </a:r>
                      <a:endParaRPr lang="en-US" sz="400" b="1" dirty="0"/>
                    </a:p>
                  </a:txBody>
                  <a:tcPr marL="38384" marR="38384" marT="19218" marB="19218">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84" marR="38384" marT="19218" marB="19218">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84" marR="38384" marT="19218" marB="19218">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extLst>
                  <a:ext uri="{0D108BD9-81ED-4DB2-BD59-A6C34878D82A}">
                    <a16:rowId xmlns:a16="http://schemas.microsoft.com/office/drawing/2014/main" val="10001"/>
                  </a:ext>
                </a:extLst>
              </a:tr>
              <a:tr h="9822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Y</a:t>
                      </a:r>
                      <a:endParaRPr lang="en-US" sz="400" b="1" dirty="0"/>
                    </a:p>
                  </a:txBody>
                  <a:tcPr marL="38384" marR="3838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84" marR="3838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84" marR="3838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20000"/>
                      </a:srgbClr>
                    </a:solidFill>
                  </a:tcPr>
                </a:tc>
                <a:extLst>
                  <a:ext uri="{0D108BD9-81ED-4DB2-BD59-A6C34878D82A}">
                    <a16:rowId xmlns:a16="http://schemas.microsoft.com/office/drawing/2014/main" val="10002"/>
                  </a:ext>
                </a:extLst>
              </a:tr>
              <a:tr h="9822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Z</a:t>
                      </a:r>
                      <a:endParaRPr lang="en-US" sz="400" b="1" dirty="0"/>
                    </a:p>
                  </a:txBody>
                  <a:tcPr marL="38384" marR="3838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84" marR="3838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384" marR="3838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extLst>
                  <a:ext uri="{0D108BD9-81ED-4DB2-BD59-A6C34878D82A}">
                    <a16:rowId xmlns:a16="http://schemas.microsoft.com/office/drawing/2014/main" val="10003"/>
                  </a:ext>
                </a:extLst>
              </a:tr>
            </a:tbl>
          </a:graphicData>
        </a:graphic>
      </p:graphicFrame>
      <p:graphicFrame>
        <p:nvGraphicFramePr>
          <p:cNvPr id="58" name="Table 57"/>
          <p:cNvGraphicFramePr>
            <a:graphicFrameLocks noGrp="1"/>
          </p:cNvGraphicFramePr>
          <p:nvPr>
            <p:extLst/>
          </p:nvPr>
        </p:nvGraphicFramePr>
        <p:xfrm>
          <a:off x="6753454" y="3840716"/>
          <a:ext cx="501254" cy="397584"/>
        </p:xfrm>
        <a:graphic>
          <a:graphicData uri="http://schemas.openxmlformats.org/drawingml/2006/table">
            <a:tbl>
              <a:tblPr firstRow="1" bandRow="1"/>
              <a:tblGrid>
                <a:gridCol w="163778">
                  <a:extLst>
                    <a:ext uri="{9D8B030D-6E8A-4147-A177-3AD203B41FA5}">
                      <a16:colId xmlns:a16="http://schemas.microsoft.com/office/drawing/2014/main" val="20000"/>
                    </a:ext>
                  </a:extLst>
                </a:gridCol>
                <a:gridCol w="162415">
                  <a:extLst>
                    <a:ext uri="{9D8B030D-6E8A-4147-A177-3AD203B41FA5}">
                      <a16:colId xmlns:a16="http://schemas.microsoft.com/office/drawing/2014/main" val="20001"/>
                    </a:ext>
                  </a:extLst>
                </a:gridCol>
                <a:gridCol w="175061">
                  <a:extLst>
                    <a:ext uri="{9D8B030D-6E8A-4147-A177-3AD203B41FA5}">
                      <a16:colId xmlns:a16="http://schemas.microsoft.com/office/drawing/2014/main" val="20002"/>
                    </a:ext>
                  </a:extLst>
                </a:gridCol>
              </a:tblGrid>
              <a:tr h="98227">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endParaRPr lang="en-US" sz="400" dirty="0"/>
                    </a:p>
                  </a:txBody>
                  <a:tcPr marL="38414" marR="38414" marT="19218" marB="19218">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Text" lastClr="000000"/>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c1</a:t>
                      </a:r>
                      <a:endParaRPr lang="en-US" sz="400" dirty="0">
                        <a:solidFill>
                          <a:schemeClr val="tx1"/>
                        </a:solidFill>
                      </a:endParaRPr>
                    </a:p>
                  </a:txBody>
                  <a:tcPr marL="38414" marR="38414" marT="19218" marB="19218">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Text" lastClr="000000"/>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c2</a:t>
                      </a:r>
                      <a:endParaRPr lang="en-US" sz="400" dirty="0">
                        <a:solidFill>
                          <a:schemeClr val="tx1"/>
                        </a:solidFill>
                      </a:endParaRPr>
                    </a:p>
                  </a:txBody>
                  <a:tcPr marL="38414" marR="38414" marT="19218" marB="19218">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Text" lastClr="000000"/>
                    </a:solidFill>
                  </a:tcPr>
                </a:tc>
                <a:extLst>
                  <a:ext uri="{0D108BD9-81ED-4DB2-BD59-A6C34878D82A}">
                    <a16:rowId xmlns:a16="http://schemas.microsoft.com/office/drawing/2014/main" val="10000"/>
                  </a:ext>
                </a:extLst>
              </a:tr>
              <a:tr h="9822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A</a:t>
                      </a:r>
                      <a:endParaRPr lang="en-US" sz="400" b="1" dirty="0"/>
                    </a:p>
                  </a:txBody>
                  <a:tcPr marL="38414" marR="38414" marT="19218" marB="19218">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14" marR="38414" marT="19218" marB="19218">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14" marR="38414" marT="19218" marB="19218">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extLst>
                  <a:ext uri="{0D108BD9-81ED-4DB2-BD59-A6C34878D82A}">
                    <a16:rowId xmlns:a16="http://schemas.microsoft.com/office/drawing/2014/main" val="10001"/>
                  </a:ext>
                </a:extLst>
              </a:tr>
              <a:tr h="9822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K</a:t>
                      </a:r>
                      <a:endParaRPr lang="en-US" sz="400" b="1" dirty="0"/>
                    </a:p>
                  </a:txBody>
                  <a:tcPr marL="38414" marR="3841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2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14" marR="3841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2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14" marR="3841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20000"/>
                      </a:sysClr>
                    </a:solidFill>
                  </a:tcPr>
                </a:tc>
                <a:extLst>
                  <a:ext uri="{0D108BD9-81ED-4DB2-BD59-A6C34878D82A}">
                    <a16:rowId xmlns:a16="http://schemas.microsoft.com/office/drawing/2014/main" val="10002"/>
                  </a:ext>
                </a:extLst>
              </a:tr>
              <a:tr h="9822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M</a:t>
                      </a:r>
                      <a:endParaRPr lang="en-US" sz="400" b="1" dirty="0"/>
                    </a:p>
                  </a:txBody>
                  <a:tcPr marL="38414" marR="3841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14" marR="3841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8414" marR="38414" marT="19218" marB="19218">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extLst>
                  <a:ext uri="{0D108BD9-81ED-4DB2-BD59-A6C34878D82A}">
                    <a16:rowId xmlns:a16="http://schemas.microsoft.com/office/drawing/2014/main" val="10003"/>
                  </a:ext>
                </a:extLst>
              </a:tr>
            </a:tbl>
          </a:graphicData>
        </a:graphic>
      </p:graphicFrame>
      <p:graphicFrame>
        <p:nvGraphicFramePr>
          <p:cNvPr id="64" name="Table 63"/>
          <p:cNvGraphicFramePr>
            <a:graphicFrameLocks noGrp="1"/>
          </p:cNvGraphicFramePr>
          <p:nvPr>
            <p:extLst/>
          </p:nvPr>
        </p:nvGraphicFramePr>
        <p:xfrm>
          <a:off x="603782" y="2290522"/>
          <a:ext cx="458391" cy="386352"/>
        </p:xfrm>
        <a:graphic>
          <a:graphicData uri="http://schemas.openxmlformats.org/drawingml/2006/table">
            <a:tbl>
              <a:tblPr firstRow="1" bandRow="1"/>
              <a:tblGrid>
                <a:gridCol w="149773">
                  <a:extLst>
                    <a:ext uri="{9D8B030D-6E8A-4147-A177-3AD203B41FA5}">
                      <a16:colId xmlns:a16="http://schemas.microsoft.com/office/drawing/2014/main" val="20000"/>
                    </a:ext>
                  </a:extLst>
                </a:gridCol>
                <a:gridCol w="148526">
                  <a:extLst>
                    <a:ext uri="{9D8B030D-6E8A-4147-A177-3AD203B41FA5}">
                      <a16:colId xmlns:a16="http://schemas.microsoft.com/office/drawing/2014/main" val="20001"/>
                    </a:ext>
                  </a:extLst>
                </a:gridCol>
                <a:gridCol w="160092">
                  <a:extLst>
                    <a:ext uri="{9D8B030D-6E8A-4147-A177-3AD203B41FA5}">
                      <a16:colId xmlns:a16="http://schemas.microsoft.com/office/drawing/2014/main" val="20002"/>
                    </a:ext>
                  </a:extLst>
                </a:gridCol>
              </a:tblGrid>
              <a:tr h="95480">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endParaRPr lang="en-US" sz="400" dirty="0"/>
                    </a:p>
                  </a:txBody>
                  <a:tcPr marL="35613" marR="35613" marT="17814" marB="17814">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EBEBEB"/>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solidFill>
                            <a:schemeClr val="tx1"/>
                          </a:solidFill>
                        </a:rPr>
                        <a:t>c1</a:t>
                      </a:r>
                    </a:p>
                  </a:txBody>
                  <a:tcPr marL="35613" marR="35613" marT="17814" marB="17814">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chemeClr val="accent4"/>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solidFill>
                            <a:schemeClr val="tx1"/>
                          </a:solidFill>
                        </a:rPr>
                        <a:t>c2</a:t>
                      </a:r>
                    </a:p>
                  </a:txBody>
                  <a:tcPr marL="35613" marR="35613" marT="17814" marB="17814">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92792">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b="1" dirty="0"/>
                        <a:t>G</a:t>
                      </a:r>
                    </a:p>
                  </a:txBody>
                  <a:tcPr marL="35613" marR="35613" marT="17814" marB="17814">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2D050"/>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613" marR="35613" marT="17814" marB="17814">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613" marR="35613" marT="17814" marB="17814">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40000"/>
                      </a:srgbClr>
                    </a:solidFill>
                  </a:tcPr>
                </a:tc>
                <a:extLst>
                  <a:ext uri="{0D108BD9-81ED-4DB2-BD59-A6C34878D82A}">
                    <a16:rowId xmlns:a16="http://schemas.microsoft.com/office/drawing/2014/main" val="10001"/>
                  </a:ext>
                </a:extLst>
              </a:tr>
              <a:tr h="92792">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b="1" dirty="0"/>
                        <a:t>B</a:t>
                      </a:r>
                    </a:p>
                  </a:txBody>
                  <a:tcPr marL="35613" marR="35613" marT="17814" marB="17814">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2D050"/>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613" marR="35613" marT="17814" marB="17814">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613" marR="35613" marT="17814" marB="17814">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20000"/>
                      </a:srgbClr>
                    </a:solidFill>
                  </a:tcPr>
                </a:tc>
                <a:extLst>
                  <a:ext uri="{0D108BD9-81ED-4DB2-BD59-A6C34878D82A}">
                    <a16:rowId xmlns:a16="http://schemas.microsoft.com/office/drawing/2014/main" val="10002"/>
                  </a:ext>
                </a:extLst>
              </a:tr>
              <a:tr h="92792">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b="1" dirty="0"/>
                        <a:t>L</a:t>
                      </a:r>
                    </a:p>
                  </a:txBody>
                  <a:tcPr marL="35613" marR="35613" marT="17814" marB="17814">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2D050"/>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613" marR="35613" marT="17814" marB="17814">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613" marR="35613" marT="17814" marB="17814">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96CD4B">
                        <a:tint val="40000"/>
                      </a:srgbClr>
                    </a:solidFill>
                  </a:tcPr>
                </a:tc>
                <a:extLst>
                  <a:ext uri="{0D108BD9-81ED-4DB2-BD59-A6C34878D82A}">
                    <a16:rowId xmlns:a16="http://schemas.microsoft.com/office/drawing/2014/main" val="10003"/>
                  </a:ext>
                </a:extLst>
              </a:tr>
            </a:tbl>
          </a:graphicData>
        </a:graphic>
      </p:graphicFrame>
      <p:graphicFrame>
        <p:nvGraphicFramePr>
          <p:cNvPr id="65" name="Table 64"/>
          <p:cNvGraphicFramePr>
            <a:graphicFrameLocks noGrp="1"/>
          </p:cNvGraphicFramePr>
          <p:nvPr>
            <p:extLst/>
          </p:nvPr>
        </p:nvGraphicFramePr>
        <p:xfrm>
          <a:off x="1781311" y="1205863"/>
          <a:ext cx="481013" cy="378000"/>
        </p:xfrm>
        <a:graphic>
          <a:graphicData uri="http://schemas.openxmlformats.org/drawingml/2006/table">
            <a:tbl>
              <a:tblPr firstRow="1" bandRow="1"/>
              <a:tblGrid>
                <a:gridCol w="157164">
                  <a:extLst>
                    <a:ext uri="{9D8B030D-6E8A-4147-A177-3AD203B41FA5}">
                      <a16:colId xmlns:a16="http://schemas.microsoft.com/office/drawing/2014/main" val="20000"/>
                    </a:ext>
                  </a:extLst>
                </a:gridCol>
                <a:gridCol w="155856">
                  <a:extLst>
                    <a:ext uri="{9D8B030D-6E8A-4147-A177-3AD203B41FA5}">
                      <a16:colId xmlns:a16="http://schemas.microsoft.com/office/drawing/2014/main" val="20001"/>
                    </a:ext>
                  </a:extLst>
                </a:gridCol>
                <a:gridCol w="167993">
                  <a:extLst>
                    <a:ext uri="{9D8B030D-6E8A-4147-A177-3AD203B41FA5}">
                      <a16:colId xmlns:a16="http://schemas.microsoft.com/office/drawing/2014/main" val="20002"/>
                    </a:ext>
                  </a:extLst>
                </a:gridCol>
              </a:tblGrid>
              <a:tr h="90860">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endParaRPr lang="en-US" sz="400" dirty="0"/>
                    </a:p>
                  </a:txBody>
                  <a:tcPr marL="33572" marR="33572" marT="16770" marB="1677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74D1"/>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c1</a:t>
                      </a:r>
                      <a:endParaRPr lang="en-US" sz="400" dirty="0">
                        <a:solidFill>
                          <a:schemeClr val="tx1"/>
                        </a:solidFill>
                      </a:endParaRPr>
                    </a:p>
                  </a:txBody>
                  <a:tcPr marL="33572" marR="33572" marT="16770" marB="1677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74D1"/>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c2</a:t>
                      </a:r>
                      <a:endParaRPr lang="en-US" sz="400" dirty="0">
                        <a:solidFill>
                          <a:schemeClr val="tx1"/>
                        </a:solidFill>
                      </a:endParaRPr>
                    </a:p>
                  </a:txBody>
                  <a:tcPr marL="33572" marR="33572" marT="16770" marB="1677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74D1"/>
                    </a:solidFill>
                  </a:tcPr>
                </a:tc>
                <a:extLst>
                  <a:ext uri="{0D108BD9-81ED-4DB2-BD59-A6C34878D82A}">
                    <a16:rowId xmlns:a16="http://schemas.microsoft.com/office/drawing/2014/main" val="10000"/>
                  </a:ext>
                </a:extLst>
              </a:tr>
              <a:tr h="90760">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I</a:t>
                      </a:r>
                      <a:endParaRPr lang="en-US" sz="400" b="1" dirty="0"/>
                    </a:p>
                  </a:txBody>
                  <a:tcPr marL="33572" marR="33572" marT="16770" marB="1677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3572" marR="33572" marT="16770" marB="1677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3572" marR="33572" marT="16770" marB="1677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extLst>
                  <a:ext uri="{0D108BD9-81ED-4DB2-BD59-A6C34878D82A}">
                    <a16:rowId xmlns:a16="http://schemas.microsoft.com/office/drawing/2014/main" val="10001"/>
                  </a:ext>
                </a:extLst>
              </a:tr>
              <a:tr h="90760">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W</a:t>
                      </a:r>
                      <a:endParaRPr lang="en-US" sz="400" b="1" dirty="0"/>
                    </a:p>
                  </a:txBody>
                  <a:tcPr marL="33572" marR="33572" marT="16770" marB="1677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3572" marR="33572" marT="16770" marB="1677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3572" marR="33572" marT="16770" marB="1677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20000"/>
                      </a:srgbClr>
                    </a:solidFill>
                  </a:tcPr>
                </a:tc>
                <a:extLst>
                  <a:ext uri="{0D108BD9-81ED-4DB2-BD59-A6C34878D82A}">
                    <a16:rowId xmlns:a16="http://schemas.microsoft.com/office/drawing/2014/main" val="10002"/>
                  </a:ext>
                </a:extLst>
              </a:tr>
              <a:tr h="90760">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S</a:t>
                      </a:r>
                      <a:endParaRPr lang="en-US" sz="400" b="1" dirty="0"/>
                    </a:p>
                  </a:txBody>
                  <a:tcPr marL="33572" marR="33572" marT="16770" marB="1677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3572" marR="33572" marT="16770" marB="1677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3572" marR="33572" marT="16770" marB="1677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74D1">
                        <a:tint val="40000"/>
                      </a:srgbClr>
                    </a:solidFill>
                  </a:tcPr>
                </a:tc>
                <a:extLst>
                  <a:ext uri="{0D108BD9-81ED-4DB2-BD59-A6C34878D82A}">
                    <a16:rowId xmlns:a16="http://schemas.microsoft.com/office/drawing/2014/main" val="10003"/>
                  </a:ext>
                </a:extLst>
              </a:tr>
            </a:tbl>
          </a:graphicData>
        </a:graphic>
      </p:graphicFrame>
      <p:graphicFrame>
        <p:nvGraphicFramePr>
          <p:cNvPr id="66" name="Table 65"/>
          <p:cNvGraphicFramePr>
            <a:graphicFrameLocks noGrp="1"/>
          </p:cNvGraphicFramePr>
          <p:nvPr>
            <p:extLst/>
          </p:nvPr>
        </p:nvGraphicFramePr>
        <p:xfrm>
          <a:off x="2865970" y="2270282"/>
          <a:ext cx="479823" cy="389760"/>
        </p:xfrm>
        <a:graphic>
          <a:graphicData uri="http://schemas.openxmlformats.org/drawingml/2006/table">
            <a:tbl>
              <a:tblPr firstRow="1" bandRow="1"/>
              <a:tblGrid>
                <a:gridCol w="156776">
                  <a:extLst>
                    <a:ext uri="{9D8B030D-6E8A-4147-A177-3AD203B41FA5}">
                      <a16:colId xmlns:a16="http://schemas.microsoft.com/office/drawing/2014/main" val="20000"/>
                    </a:ext>
                  </a:extLst>
                </a:gridCol>
                <a:gridCol w="155471">
                  <a:extLst>
                    <a:ext uri="{9D8B030D-6E8A-4147-A177-3AD203B41FA5}">
                      <a16:colId xmlns:a16="http://schemas.microsoft.com/office/drawing/2014/main" val="20001"/>
                    </a:ext>
                  </a:extLst>
                </a:gridCol>
                <a:gridCol w="167576">
                  <a:extLst>
                    <a:ext uri="{9D8B030D-6E8A-4147-A177-3AD203B41FA5}">
                      <a16:colId xmlns:a16="http://schemas.microsoft.com/office/drawing/2014/main" val="20002"/>
                    </a:ext>
                  </a:extLst>
                </a:gridCol>
              </a:tblGrid>
              <a:tr h="96486">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endParaRPr lang="en-US" sz="400" dirty="0"/>
                    </a:p>
                  </a:txBody>
                  <a:tcPr marL="36380" marR="36380" marT="18240" marB="1824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D0B8"/>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c1</a:t>
                      </a:r>
                      <a:endParaRPr lang="en-US" sz="400" dirty="0">
                        <a:solidFill>
                          <a:schemeClr val="tx1"/>
                        </a:solidFill>
                      </a:endParaRPr>
                    </a:p>
                  </a:txBody>
                  <a:tcPr marL="36380" marR="36380" marT="18240" marB="1824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D0B8"/>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c2</a:t>
                      </a:r>
                      <a:endParaRPr lang="en-US" sz="400" dirty="0">
                        <a:solidFill>
                          <a:schemeClr val="tx1"/>
                        </a:solidFill>
                      </a:endParaRPr>
                    </a:p>
                  </a:txBody>
                  <a:tcPr marL="36380" marR="36380" marT="18240" marB="1824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5AD0B8"/>
                    </a:solidFill>
                  </a:tcPr>
                </a:tc>
                <a:extLst>
                  <a:ext uri="{0D108BD9-81ED-4DB2-BD59-A6C34878D82A}">
                    <a16:rowId xmlns:a16="http://schemas.microsoft.com/office/drawing/2014/main" val="10000"/>
                  </a:ext>
                </a:extLst>
              </a:tr>
              <a:tr h="9364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C</a:t>
                      </a:r>
                      <a:endParaRPr lang="en-US" sz="400" b="1" dirty="0"/>
                    </a:p>
                  </a:txBody>
                  <a:tcPr marL="36380" marR="36380" marT="18240" marB="1824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6380" marR="36380" marT="18240" marB="1824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6380" marR="36380" marT="18240" marB="1824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extLst>
                  <a:ext uri="{0D108BD9-81ED-4DB2-BD59-A6C34878D82A}">
                    <a16:rowId xmlns:a16="http://schemas.microsoft.com/office/drawing/2014/main" val="10001"/>
                  </a:ext>
                </a:extLst>
              </a:tr>
              <a:tr h="9364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Y</a:t>
                      </a:r>
                      <a:endParaRPr lang="en-US" sz="400" b="1" dirty="0"/>
                    </a:p>
                  </a:txBody>
                  <a:tcPr marL="36380" marR="36380" marT="18240" marB="1824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6380" marR="36380" marT="18240" marB="1824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2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6380" marR="36380" marT="18240" marB="1824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20000"/>
                      </a:srgbClr>
                    </a:solidFill>
                  </a:tcPr>
                </a:tc>
                <a:extLst>
                  <a:ext uri="{0D108BD9-81ED-4DB2-BD59-A6C34878D82A}">
                    <a16:rowId xmlns:a16="http://schemas.microsoft.com/office/drawing/2014/main" val="10002"/>
                  </a:ext>
                </a:extLst>
              </a:tr>
              <a:tr h="93647">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Z</a:t>
                      </a:r>
                      <a:endParaRPr lang="en-US" sz="400" b="1" dirty="0"/>
                    </a:p>
                  </a:txBody>
                  <a:tcPr marL="36380" marR="36380" marT="18240" marB="1824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6380" marR="36380" marT="18240" marB="1824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6380" marR="36380" marT="18240" marB="1824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AD0B8">
                        <a:tint val="40000"/>
                      </a:srgbClr>
                    </a:solidFill>
                  </a:tcPr>
                </a:tc>
                <a:extLst>
                  <a:ext uri="{0D108BD9-81ED-4DB2-BD59-A6C34878D82A}">
                    <a16:rowId xmlns:a16="http://schemas.microsoft.com/office/drawing/2014/main" val="10003"/>
                  </a:ext>
                </a:extLst>
              </a:tr>
            </a:tbl>
          </a:graphicData>
        </a:graphic>
      </p:graphicFrame>
      <p:graphicFrame>
        <p:nvGraphicFramePr>
          <p:cNvPr id="67" name="Table 66"/>
          <p:cNvGraphicFramePr>
            <a:graphicFrameLocks noGrp="1"/>
          </p:cNvGraphicFramePr>
          <p:nvPr>
            <p:extLst/>
          </p:nvPr>
        </p:nvGraphicFramePr>
        <p:xfrm>
          <a:off x="1725351" y="3322795"/>
          <a:ext cx="473870" cy="384664"/>
        </p:xfrm>
        <a:graphic>
          <a:graphicData uri="http://schemas.openxmlformats.org/drawingml/2006/table">
            <a:tbl>
              <a:tblPr firstRow="1" bandRow="1"/>
              <a:tblGrid>
                <a:gridCol w="154831">
                  <a:extLst>
                    <a:ext uri="{9D8B030D-6E8A-4147-A177-3AD203B41FA5}">
                      <a16:colId xmlns:a16="http://schemas.microsoft.com/office/drawing/2014/main" val="20000"/>
                    </a:ext>
                  </a:extLst>
                </a:gridCol>
                <a:gridCol w="150998">
                  <a:extLst>
                    <a:ext uri="{9D8B030D-6E8A-4147-A177-3AD203B41FA5}">
                      <a16:colId xmlns:a16="http://schemas.microsoft.com/office/drawing/2014/main" val="20001"/>
                    </a:ext>
                  </a:extLst>
                </a:gridCol>
                <a:gridCol w="168041">
                  <a:extLst>
                    <a:ext uri="{9D8B030D-6E8A-4147-A177-3AD203B41FA5}">
                      <a16:colId xmlns:a16="http://schemas.microsoft.com/office/drawing/2014/main" val="20002"/>
                    </a:ext>
                  </a:extLst>
                </a:gridCol>
              </a:tblGrid>
              <a:tr h="95373">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endParaRPr lang="en-US" sz="400" dirty="0"/>
                    </a:p>
                  </a:txBody>
                  <a:tcPr marL="35189" marR="35189" marT="17603" marB="17603">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Text" lastClr="000000"/>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c1</a:t>
                      </a:r>
                      <a:endParaRPr lang="en-US" sz="400" dirty="0">
                        <a:solidFill>
                          <a:schemeClr val="tx1"/>
                        </a:solidFill>
                      </a:endParaRPr>
                    </a:p>
                  </a:txBody>
                  <a:tcPr marL="35189" marR="35189" marT="17603" marB="17603">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Text" lastClr="000000"/>
                    </a:solidFill>
                  </a:tcPr>
                </a:tc>
                <a:tc>
                  <a:txBody>
                    <a:bodyPr/>
                    <a:lstStyle>
                      <a:lvl1pPr marL="0" algn="l" defTabSz="1219170" rtl="0" eaLnBrk="1" latinLnBrk="0" hangingPunct="1">
                        <a:defRPr sz="2400" b="1" kern="1200">
                          <a:solidFill>
                            <a:schemeClr val="lt1"/>
                          </a:solidFill>
                          <a:latin typeface="Century Gothic" panose="020B0502020202020204"/>
                          <a:ea typeface=""/>
                          <a:cs typeface=""/>
                        </a:defRPr>
                      </a:lvl1pPr>
                      <a:lvl2pPr marL="609585" algn="l" defTabSz="1219170" rtl="0" eaLnBrk="1" latinLnBrk="0" hangingPunct="1">
                        <a:defRPr sz="2400" b="1" kern="1200">
                          <a:solidFill>
                            <a:schemeClr val="lt1"/>
                          </a:solidFill>
                          <a:latin typeface="Century Gothic" panose="020B0502020202020204"/>
                          <a:ea typeface=""/>
                          <a:cs typeface=""/>
                        </a:defRPr>
                      </a:lvl2pPr>
                      <a:lvl3pPr marL="1219170" algn="l" defTabSz="1219170" rtl="0" eaLnBrk="1" latinLnBrk="0" hangingPunct="1">
                        <a:defRPr sz="2400" b="1" kern="1200">
                          <a:solidFill>
                            <a:schemeClr val="lt1"/>
                          </a:solidFill>
                          <a:latin typeface="Century Gothic" panose="020B0502020202020204"/>
                          <a:ea typeface=""/>
                          <a:cs typeface=""/>
                        </a:defRPr>
                      </a:lvl3pPr>
                      <a:lvl4pPr marL="1828754" algn="l" defTabSz="1219170" rtl="0" eaLnBrk="1" latinLnBrk="0" hangingPunct="1">
                        <a:defRPr sz="2400" b="1" kern="1200">
                          <a:solidFill>
                            <a:schemeClr val="lt1"/>
                          </a:solidFill>
                          <a:latin typeface="Century Gothic" panose="020B0502020202020204"/>
                          <a:ea typeface=""/>
                          <a:cs typeface=""/>
                        </a:defRPr>
                      </a:lvl4pPr>
                      <a:lvl5pPr marL="2438339" algn="l" defTabSz="1219170" rtl="0" eaLnBrk="1" latinLnBrk="0" hangingPunct="1">
                        <a:defRPr sz="2400" b="1" kern="1200">
                          <a:solidFill>
                            <a:schemeClr val="lt1"/>
                          </a:solidFill>
                          <a:latin typeface="Century Gothic" panose="020B0502020202020204"/>
                          <a:ea typeface=""/>
                          <a:cs typeface=""/>
                        </a:defRPr>
                      </a:lvl5pPr>
                      <a:lvl6pPr marL="3047924" algn="l" defTabSz="1219170" rtl="0" eaLnBrk="1" latinLnBrk="0" hangingPunct="1">
                        <a:defRPr sz="2400" b="1" kern="1200">
                          <a:solidFill>
                            <a:schemeClr val="lt1"/>
                          </a:solidFill>
                          <a:latin typeface="Century Gothic" panose="020B0502020202020204"/>
                          <a:ea typeface=""/>
                          <a:cs typeface=""/>
                        </a:defRPr>
                      </a:lvl6pPr>
                      <a:lvl7pPr marL="3657509" algn="l" defTabSz="1219170" rtl="0" eaLnBrk="1" latinLnBrk="0" hangingPunct="1">
                        <a:defRPr sz="2400" b="1" kern="1200">
                          <a:solidFill>
                            <a:schemeClr val="lt1"/>
                          </a:solidFill>
                          <a:latin typeface="Century Gothic" panose="020B0502020202020204"/>
                          <a:ea typeface=""/>
                          <a:cs typeface=""/>
                        </a:defRPr>
                      </a:lvl7pPr>
                      <a:lvl8pPr marL="4267093" algn="l" defTabSz="1219170" rtl="0" eaLnBrk="1" latinLnBrk="0" hangingPunct="1">
                        <a:defRPr sz="2400" b="1" kern="1200">
                          <a:solidFill>
                            <a:schemeClr val="lt1"/>
                          </a:solidFill>
                          <a:latin typeface="Century Gothic" panose="020B0502020202020204"/>
                          <a:ea typeface=""/>
                          <a:cs typeface=""/>
                        </a:defRPr>
                      </a:lvl8pPr>
                      <a:lvl9pPr marL="4876678" algn="l" defTabSz="1219170" rtl="0" eaLnBrk="1" latinLnBrk="0" hangingPunct="1">
                        <a:defRPr sz="2400" b="1" kern="1200">
                          <a:solidFill>
                            <a:schemeClr val="lt1"/>
                          </a:solidFill>
                          <a:latin typeface="Century Gothic" panose="020B0502020202020204"/>
                          <a:ea typeface=""/>
                          <a:cs typeface=""/>
                        </a:defRPr>
                      </a:lvl9pPr>
                    </a:lstStyle>
                    <a:p>
                      <a:pPr algn="ctr"/>
                      <a:r>
                        <a:rPr lang="en-US" sz="400" dirty="0"/>
                        <a:t>c2</a:t>
                      </a:r>
                      <a:endParaRPr lang="en-US" sz="400" dirty="0">
                        <a:solidFill>
                          <a:schemeClr val="tx1"/>
                        </a:solidFill>
                      </a:endParaRPr>
                    </a:p>
                  </a:txBody>
                  <a:tcPr marL="35189" marR="35189" marT="17603" marB="17603">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Text" lastClr="000000"/>
                    </a:solidFill>
                  </a:tcPr>
                </a:tc>
                <a:extLst>
                  <a:ext uri="{0D108BD9-81ED-4DB2-BD59-A6C34878D82A}">
                    <a16:rowId xmlns:a16="http://schemas.microsoft.com/office/drawing/2014/main" val="10000"/>
                  </a:ext>
                </a:extLst>
              </a:tr>
              <a:tr h="92431">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A</a:t>
                      </a:r>
                      <a:endParaRPr lang="en-US" sz="400" b="1" dirty="0"/>
                    </a:p>
                  </a:txBody>
                  <a:tcPr marL="35189" marR="35189" marT="17603" marB="17603">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189" marR="35189" marT="17603" marB="17603">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189" marR="35189" marT="17603" marB="17603">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extLst>
                  <a:ext uri="{0D108BD9-81ED-4DB2-BD59-A6C34878D82A}">
                    <a16:rowId xmlns:a16="http://schemas.microsoft.com/office/drawing/2014/main" val="10001"/>
                  </a:ext>
                </a:extLst>
              </a:tr>
              <a:tr h="92431">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K</a:t>
                      </a:r>
                      <a:endParaRPr lang="en-US" sz="400" b="1" dirty="0"/>
                    </a:p>
                  </a:txBody>
                  <a:tcPr marL="35189" marR="35189" marT="17603" marB="17603">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2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189" marR="35189" marT="17603" marB="17603">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2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189" marR="35189" marT="17603" marB="17603">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20000"/>
                      </a:sysClr>
                    </a:solidFill>
                  </a:tcPr>
                </a:tc>
                <a:extLst>
                  <a:ext uri="{0D108BD9-81ED-4DB2-BD59-A6C34878D82A}">
                    <a16:rowId xmlns:a16="http://schemas.microsoft.com/office/drawing/2014/main" val="10002"/>
                  </a:ext>
                </a:extLst>
              </a:tr>
              <a:tr h="92431">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r>
                        <a:rPr lang="en-US" sz="400" dirty="0"/>
                        <a:t>M</a:t>
                      </a:r>
                      <a:endParaRPr lang="en-US" sz="400" b="1" dirty="0"/>
                    </a:p>
                  </a:txBody>
                  <a:tcPr marL="35189" marR="35189" marT="17603" marB="17603">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189" marR="35189" marT="17603" marB="17603">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tc>
                  <a:txBody>
                    <a:bodyPr/>
                    <a:lstStyle>
                      <a:lvl1pPr marL="0" algn="l" defTabSz="1219170" rtl="0" eaLnBrk="1" latinLnBrk="0" hangingPunct="1">
                        <a:defRPr sz="2400" kern="1200">
                          <a:solidFill>
                            <a:schemeClr val="dk1"/>
                          </a:solidFill>
                          <a:latin typeface="Century Gothic" panose="020B0502020202020204"/>
                          <a:ea typeface=""/>
                          <a:cs typeface=""/>
                        </a:defRPr>
                      </a:lvl1pPr>
                      <a:lvl2pPr marL="609585" algn="l" defTabSz="1219170" rtl="0" eaLnBrk="1" latinLnBrk="0" hangingPunct="1">
                        <a:defRPr sz="2400" kern="1200">
                          <a:solidFill>
                            <a:schemeClr val="dk1"/>
                          </a:solidFill>
                          <a:latin typeface="Century Gothic" panose="020B0502020202020204"/>
                          <a:ea typeface=""/>
                          <a:cs typeface=""/>
                        </a:defRPr>
                      </a:lvl2pPr>
                      <a:lvl3pPr marL="1219170" algn="l" defTabSz="1219170" rtl="0" eaLnBrk="1" latinLnBrk="0" hangingPunct="1">
                        <a:defRPr sz="2400" kern="1200">
                          <a:solidFill>
                            <a:schemeClr val="dk1"/>
                          </a:solidFill>
                          <a:latin typeface="Century Gothic" panose="020B0502020202020204"/>
                          <a:ea typeface=""/>
                          <a:cs typeface=""/>
                        </a:defRPr>
                      </a:lvl3pPr>
                      <a:lvl4pPr marL="1828754" algn="l" defTabSz="1219170" rtl="0" eaLnBrk="1" latinLnBrk="0" hangingPunct="1">
                        <a:defRPr sz="2400" kern="1200">
                          <a:solidFill>
                            <a:schemeClr val="dk1"/>
                          </a:solidFill>
                          <a:latin typeface="Century Gothic" panose="020B0502020202020204"/>
                          <a:ea typeface=""/>
                          <a:cs typeface=""/>
                        </a:defRPr>
                      </a:lvl4pPr>
                      <a:lvl5pPr marL="2438339" algn="l" defTabSz="1219170" rtl="0" eaLnBrk="1" latinLnBrk="0" hangingPunct="1">
                        <a:defRPr sz="2400" kern="1200">
                          <a:solidFill>
                            <a:schemeClr val="dk1"/>
                          </a:solidFill>
                          <a:latin typeface="Century Gothic" panose="020B0502020202020204"/>
                          <a:ea typeface=""/>
                          <a:cs typeface=""/>
                        </a:defRPr>
                      </a:lvl5pPr>
                      <a:lvl6pPr marL="3047924" algn="l" defTabSz="1219170" rtl="0" eaLnBrk="1" latinLnBrk="0" hangingPunct="1">
                        <a:defRPr sz="2400" kern="1200">
                          <a:solidFill>
                            <a:schemeClr val="dk1"/>
                          </a:solidFill>
                          <a:latin typeface="Century Gothic" panose="020B0502020202020204"/>
                          <a:ea typeface=""/>
                          <a:cs typeface=""/>
                        </a:defRPr>
                      </a:lvl6pPr>
                      <a:lvl7pPr marL="3657509" algn="l" defTabSz="1219170" rtl="0" eaLnBrk="1" latinLnBrk="0" hangingPunct="1">
                        <a:defRPr sz="2400" kern="1200">
                          <a:solidFill>
                            <a:schemeClr val="dk1"/>
                          </a:solidFill>
                          <a:latin typeface="Century Gothic" panose="020B0502020202020204"/>
                          <a:ea typeface=""/>
                          <a:cs typeface=""/>
                        </a:defRPr>
                      </a:lvl7pPr>
                      <a:lvl8pPr marL="4267093" algn="l" defTabSz="1219170" rtl="0" eaLnBrk="1" latinLnBrk="0" hangingPunct="1">
                        <a:defRPr sz="2400" kern="1200">
                          <a:solidFill>
                            <a:schemeClr val="dk1"/>
                          </a:solidFill>
                          <a:latin typeface="Century Gothic" panose="020B0502020202020204"/>
                          <a:ea typeface=""/>
                          <a:cs typeface=""/>
                        </a:defRPr>
                      </a:lvl8pPr>
                      <a:lvl9pPr marL="4876678" algn="l" defTabSz="1219170" rtl="0" eaLnBrk="1" latinLnBrk="0" hangingPunct="1">
                        <a:defRPr sz="2400" kern="1200">
                          <a:solidFill>
                            <a:schemeClr val="dk1"/>
                          </a:solidFill>
                          <a:latin typeface="Century Gothic" panose="020B0502020202020204"/>
                          <a:ea typeface=""/>
                          <a:cs typeface=""/>
                        </a:defRPr>
                      </a:lvl9pPr>
                    </a:lstStyle>
                    <a:p>
                      <a:pPr algn="ctr"/>
                      <a:endParaRPr lang="en-US" sz="400" b="1" dirty="0"/>
                    </a:p>
                  </a:txBody>
                  <a:tcPr marL="35189" marR="35189" marT="17603" marB="17603">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Text" lastClr="000000">
                        <a:tint val="40000"/>
                      </a:sysClr>
                    </a:solidFill>
                  </a:tcPr>
                </a:tc>
                <a:extLst>
                  <a:ext uri="{0D108BD9-81ED-4DB2-BD59-A6C34878D82A}">
                    <a16:rowId xmlns:a16="http://schemas.microsoft.com/office/drawing/2014/main" val="10003"/>
                  </a:ext>
                </a:extLst>
              </a:tr>
            </a:tbl>
          </a:graphicData>
        </a:graphic>
      </p:graphicFrame>
      <p:grpSp>
        <p:nvGrpSpPr>
          <p:cNvPr id="21687" name="Group 69"/>
          <p:cNvGrpSpPr>
            <a:grpSpLocks/>
          </p:cNvGrpSpPr>
          <p:nvPr/>
        </p:nvGrpSpPr>
        <p:grpSpPr bwMode="auto">
          <a:xfrm>
            <a:off x="4026046" y="1086639"/>
            <a:ext cx="4598558" cy="1696763"/>
            <a:chOff x="4561813" y="4535102"/>
            <a:chExt cx="6131873" cy="1321342"/>
          </a:xfrm>
          <a:solidFill>
            <a:schemeClr val="tx2">
              <a:lumMod val="20000"/>
              <a:lumOff val="80000"/>
            </a:schemeClr>
          </a:solidFill>
        </p:grpSpPr>
        <p:sp>
          <p:nvSpPr>
            <p:cNvPr id="21691" name="Rectangle 31"/>
            <p:cNvSpPr>
              <a:spLocks noChangeArrowheads="1"/>
            </p:cNvSpPr>
            <p:nvPr/>
          </p:nvSpPr>
          <p:spPr bwMode="auto">
            <a:xfrm>
              <a:off x="4561813" y="4535102"/>
              <a:ext cx="6131873" cy="170771"/>
            </a:xfrm>
            <a:prstGeom prst="rect">
              <a:avLst/>
            </a:prstGeom>
            <a:solidFill>
              <a:srgbClr val="FFFFFF"/>
            </a:solidFill>
            <a:ln w="9525">
              <a:noFill/>
              <a:miter lim="800000"/>
              <a:headEnd/>
              <a:tailEnd/>
            </a:ln>
            <a:extLst/>
          </p:spPr>
          <p:txBody>
            <a:bodyPr wrap="square">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de-DE" altLang="en-US" sz="825" dirty="0">
                  <a:latin typeface="Consolas" charset="0"/>
                  <a:ea typeface="Consolas" charset="0"/>
                  <a:cs typeface="Consolas" charset="0"/>
                </a:rPr>
                <a:t>Every Spark </a:t>
              </a:r>
              <a:r>
                <a:rPr lang="de-DE" altLang="en-US" sz="825" dirty="0" err="1">
                  <a:latin typeface="Consolas" charset="0"/>
                  <a:ea typeface="Consolas" charset="0"/>
                  <a:cs typeface="Consolas" charset="0"/>
                </a:rPr>
                <a:t>task</a:t>
              </a:r>
              <a:r>
                <a:rPr lang="de-DE" altLang="en-US" sz="825" dirty="0">
                  <a:latin typeface="Consolas" charset="0"/>
                  <a:ea typeface="Consolas" charset="0"/>
                  <a:cs typeface="Consolas" charset="0"/>
                </a:rPr>
                <a:t> </a:t>
              </a:r>
              <a:r>
                <a:rPr lang="de-DE" altLang="en-US" sz="825" dirty="0" err="1">
                  <a:latin typeface="Consolas" charset="0"/>
                  <a:ea typeface="Consolas" charset="0"/>
                  <a:cs typeface="Consolas" charset="0"/>
                </a:rPr>
                <a:t>uses</a:t>
              </a:r>
              <a:r>
                <a:rPr lang="de-DE" altLang="en-US" sz="825" dirty="0">
                  <a:latin typeface="Consolas" charset="0"/>
                  <a:ea typeface="Consolas" charset="0"/>
                  <a:cs typeface="Consolas" charset="0"/>
                </a:rPr>
                <a:t> a CQL-like </a:t>
              </a:r>
              <a:r>
                <a:rPr lang="de-DE" altLang="en-US" sz="825" dirty="0" err="1">
                  <a:latin typeface="Consolas" charset="0"/>
                  <a:ea typeface="Consolas" charset="0"/>
                  <a:cs typeface="Consolas" charset="0"/>
                </a:rPr>
                <a:t>query</a:t>
              </a:r>
              <a:r>
                <a:rPr lang="de-DE" altLang="en-US" sz="825" dirty="0">
                  <a:latin typeface="Consolas" charset="0"/>
                  <a:ea typeface="Consolas" charset="0"/>
                  <a:cs typeface="Consolas" charset="0"/>
                </a:rPr>
                <a:t> </a:t>
              </a:r>
              <a:r>
                <a:rPr lang="de-DE" altLang="en-US" sz="825" dirty="0" err="1">
                  <a:latin typeface="Consolas" charset="0"/>
                  <a:ea typeface="Consolas" charset="0"/>
                  <a:cs typeface="Consolas" charset="0"/>
                </a:rPr>
                <a:t>to</a:t>
              </a:r>
              <a:r>
                <a:rPr lang="de-DE" altLang="en-US" sz="825" dirty="0">
                  <a:latin typeface="Consolas" charset="0"/>
                  <a:ea typeface="Consolas" charset="0"/>
                  <a:cs typeface="Consolas" charset="0"/>
                </a:rPr>
                <a:t> </a:t>
              </a:r>
              <a:r>
                <a:rPr lang="de-DE" altLang="en-US" sz="825" dirty="0" err="1">
                  <a:latin typeface="Consolas" charset="0"/>
                  <a:ea typeface="Consolas" charset="0"/>
                  <a:cs typeface="Consolas" charset="0"/>
                </a:rPr>
                <a:t>fetch</a:t>
              </a:r>
              <a:r>
                <a:rPr lang="de-DE" altLang="en-US" sz="825" dirty="0">
                  <a:latin typeface="Consolas" charset="0"/>
                  <a:ea typeface="Consolas" charset="0"/>
                  <a:cs typeface="Consolas" charset="0"/>
                </a:rPr>
                <a:t> </a:t>
              </a:r>
              <a:r>
                <a:rPr lang="de-DE" altLang="en-US" sz="825" dirty="0" err="1">
                  <a:latin typeface="Consolas" charset="0"/>
                  <a:ea typeface="Consolas" charset="0"/>
                  <a:cs typeface="Consolas" charset="0"/>
                </a:rPr>
                <a:t>data</a:t>
              </a:r>
              <a:r>
                <a:rPr lang="de-DE" altLang="en-US" sz="825" dirty="0">
                  <a:latin typeface="Consolas" charset="0"/>
                  <a:ea typeface="Consolas" charset="0"/>
                  <a:cs typeface="Consolas" charset="0"/>
                </a:rPr>
                <a:t> </a:t>
              </a:r>
              <a:r>
                <a:rPr lang="de-DE" altLang="en-US" sz="825" dirty="0" err="1">
                  <a:latin typeface="Consolas" charset="0"/>
                  <a:ea typeface="Consolas" charset="0"/>
                  <a:cs typeface="Consolas" charset="0"/>
                </a:rPr>
                <a:t>for</a:t>
              </a:r>
              <a:r>
                <a:rPr lang="de-DE" altLang="en-US" sz="825" dirty="0">
                  <a:latin typeface="Consolas" charset="0"/>
                  <a:ea typeface="Consolas" charset="0"/>
                  <a:cs typeface="Consolas" charset="0"/>
                </a:rPr>
                <a:t> a </a:t>
              </a:r>
              <a:r>
                <a:rPr lang="de-DE" altLang="en-US" sz="825" dirty="0" err="1">
                  <a:latin typeface="Consolas" charset="0"/>
                  <a:ea typeface="Consolas" charset="0"/>
                  <a:cs typeface="Consolas" charset="0"/>
                </a:rPr>
                <a:t>given</a:t>
              </a:r>
              <a:r>
                <a:rPr lang="de-DE" altLang="en-US" sz="825" dirty="0">
                  <a:latin typeface="Consolas" charset="0"/>
                  <a:ea typeface="Consolas" charset="0"/>
                  <a:cs typeface="Consolas" charset="0"/>
                </a:rPr>
                <a:t> </a:t>
              </a:r>
              <a:r>
                <a:rPr lang="de-DE" altLang="en-US" sz="825" dirty="0" err="1">
                  <a:latin typeface="Consolas" charset="0"/>
                  <a:ea typeface="Consolas" charset="0"/>
                  <a:cs typeface="Consolas" charset="0"/>
                </a:rPr>
                <a:t>token</a:t>
              </a:r>
              <a:r>
                <a:rPr lang="de-DE" altLang="en-US" sz="825" dirty="0">
                  <a:latin typeface="Consolas" charset="0"/>
                  <a:ea typeface="Consolas" charset="0"/>
                  <a:cs typeface="Consolas" charset="0"/>
                </a:rPr>
                <a:t> </a:t>
              </a:r>
              <a:r>
                <a:rPr lang="de-DE" altLang="en-US" sz="825" dirty="0" err="1">
                  <a:latin typeface="Consolas" charset="0"/>
                  <a:ea typeface="Consolas" charset="0"/>
                  <a:cs typeface="Consolas" charset="0"/>
                </a:rPr>
                <a:t>range</a:t>
              </a:r>
              <a:r>
                <a:rPr lang="de-DE" altLang="en-US" sz="825" dirty="0">
                  <a:latin typeface="Consolas" charset="0"/>
                  <a:ea typeface="Consolas" charset="0"/>
                  <a:cs typeface="Consolas" charset="0"/>
                </a:rPr>
                <a:t>:</a:t>
              </a:r>
            </a:p>
          </p:txBody>
        </p:sp>
        <p:sp>
          <p:nvSpPr>
            <p:cNvPr id="68" name="Rectangle 67"/>
            <p:cNvSpPr/>
            <p:nvPr/>
          </p:nvSpPr>
          <p:spPr>
            <a:xfrm>
              <a:off x="4616292" y="4848006"/>
              <a:ext cx="5974213" cy="1008438"/>
            </a:xfrm>
            <a:prstGeom prst="rect">
              <a:avLst/>
            </a:prstGeom>
            <a:grpFill/>
            <a:ln>
              <a:solidFill>
                <a:schemeClr val="tx2">
                  <a:lumMod val="75000"/>
                </a:schemeClr>
              </a:solidFill>
            </a:ln>
          </p:spPr>
          <p:txBody>
            <a:bodyPr tIns="54000" rIns="54000" bIns="54000">
              <a:spAutoFit/>
            </a:bodyPr>
            <a:lstStyle/>
            <a:p>
              <a:pPr marL="35719" lvl="1">
                <a:lnSpc>
                  <a:spcPct val="150000"/>
                </a:lnSpc>
                <a:defRPr/>
              </a:pPr>
              <a:r>
                <a:rPr lang="de-DE" sz="1050" dirty="0">
                  <a:latin typeface="Consolas" charset="0"/>
                  <a:ea typeface="Consolas" charset="0"/>
                  <a:cs typeface="Consolas" charset="0"/>
                </a:rPr>
                <a:t>SELECT "</a:t>
              </a:r>
              <a:r>
                <a:rPr lang="de-DE" sz="1050" dirty="0" err="1">
                  <a:latin typeface="Consolas" charset="0"/>
                  <a:ea typeface="Consolas" charset="0"/>
                  <a:cs typeface="Consolas" charset="0"/>
                </a:rPr>
                <a:t>key</a:t>
              </a:r>
              <a:r>
                <a:rPr lang="de-DE" sz="1050" dirty="0">
                  <a:latin typeface="Consolas" charset="0"/>
                  <a:ea typeface="Consolas" charset="0"/>
                  <a:cs typeface="Consolas" charset="0"/>
                </a:rPr>
                <a:t>", "</a:t>
              </a:r>
              <a:r>
                <a:rPr lang="de-DE" sz="1050" dirty="0" err="1">
                  <a:latin typeface="Consolas" charset="0"/>
                  <a:ea typeface="Consolas" charset="0"/>
                  <a:cs typeface="Consolas" charset="0"/>
                </a:rPr>
                <a:t>value"FROM</a:t>
              </a:r>
              <a:r>
                <a:rPr lang="de-DE" sz="1050" dirty="0">
                  <a:latin typeface="Consolas" charset="0"/>
                  <a:ea typeface="Consolas" charset="0"/>
                  <a:cs typeface="Consolas" charset="0"/>
                </a:rPr>
                <a:t> "</a:t>
              </a:r>
              <a:r>
                <a:rPr lang="de-DE" sz="1050" dirty="0" err="1">
                  <a:latin typeface="Consolas" charset="0"/>
                  <a:ea typeface="Consolas" charset="0"/>
                  <a:cs typeface="Consolas" charset="0"/>
                </a:rPr>
                <a:t>keyspace</a:t>
              </a:r>
              <a:r>
                <a:rPr lang="de-DE" sz="1050" dirty="0">
                  <a:latin typeface="Consolas" charset="0"/>
                  <a:ea typeface="Consolas" charset="0"/>
                  <a:cs typeface="Consolas" charset="0"/>
                </a:rPr>
                <a:t>"."</a:t>
              </a:r>
              <a:r>
                <a:rPr lang="de-DE" sz="1050" dirty="0" err="1">
                  <a:latin typeface="Consolas" charset="0"/>
                  <a:ea typeface="Consolas" charset="0"/>
                  <a:cs typeface="Consolas" charset="0"/>
                </a:rPr>
                <a:t>table</a:t>
              </a:r>
              <a:r>
                <a:rPr lang="de-DE" sz="1050" dirty="0">
                  <a:latin typeface="Consolas" charset="0"/>
                  <a:ea typeface="Consolas" charset="0"/>
                  <a:cs typeface="Consolas" charset="0"/>
                </a:rPr>
                <a:t>“</a:t>
              </a:r>
            </a:p>
            <a:p>
              <a:pPr lvl="1">
                <a:lnSpc>
                  <a:spcPct val="150000"/>
                </a:lnSpc>
                <a:defRPr/>
              </a:pPr>
              <a:r>
                <a:rPr lang="de-DE" sz="1050" dirty="0">
                  <a:latin typeface="Consolas" charset="0"/>
                  <a:ea typeface="Consolas" charset="0"/>
                  <a:cs typeface="Consolas" charset="0"/>
                </a:rPr>
                <a:t>WHERE  </a:t>
              </a:r>
            </a:p>
            <a:p>
              <a:pPr lvl="1">
                <a:lnSpc>
                  <a:spcPct val="150000"/>
                </a:lnSpc>
                <a:defRPr/>
              </a:pPr>
              <a:r>
                <a:rPr lang="de-DE" sz="1050" dirty="0">
                  <a:latin typeface="Consolas" charset="0"/>
                  <a:ea typeface="Consolas" charset="0"/>
                  <a:cs typeface="Consolas" charset="0"/>
                </a:rPr>
                <a:t>	</a:t>
              </a:r>
              <a:r>
                <a:rPr lang="de-DE" sz="1050" dirty="0" err="1">
                  <a:solidFill>
                    <a:schemeClr val="accent1"/>
                  </a:solidFill>
                  <a:latin typeface="Consolas" charset="0"/>
                  <a:ea typeface="Consolas" charset="0"/>
                  <a:cs typeface="Consolas" charset="0"/>
                </a:rPr>
                <a:t>token</a:t>
              </a:r>
              <a:r>
                <a:rPr lang="de-DE" sz="1050" dirty="0">
                  <a:solidFill>
                    <a:schemeClr val="accent1"/>
                  </a:solidFill>
                  <a:latin typeface="Consolas" charset="0"/>
                  <a:ea typeface="Consolas" charset="0"/>
                  <a:cs typeface="Consolas" charset="0"/>
                </a:rPr>
                <a:t>("</a:t>
              </a:r>
              <a:r>
                <a:rPr lang="de-DE" sz="1050" dirty="0" err="1">
                  <a:solidFill>
                    <a:schemeClr val="accent1"/>
                  </a:solidFill>
                  <a:latin typeface="Consolas" charset="0"/>
                  <a:ea typeface="Consolas" charset="0"/>
                  <a:cs typeface="Consolas" charset="0"/>
                </a:rPr>
                <a:t>key</a:t>
              </a:r>
              <a:r>
                <a:rPr lang="de-DE" sz="1050" dirty="0">
                  <a:solidFill>
                    <a:schemeClr val="accent1"/>
                  </a:solidFill>
                  <a:latin typeface="Consolas" charset="0"/>
                  <a:ea typeface="Consolas" charset="0"/>
                  <a:cs typeface="Consolas" charset="0"/>
                </a:rPr>
                <a:t>") &gt;  384023840238403 AND   </a:t>
              </a:r>
            </a:p>
            <a:p>
              <a:pPr lvl="1">
                <a:lnSpc>
                  <a:spcPct val="150000"/>
                </a:lnSpc>
                <a:defRPr/>
              </a:pPr>
              <a:r>
                <a:rPr lang="de-DE" sz="1050" dirty="0">
                  <a:solidFill>
                    <a:schemeClr val="accent1"/>
                  </a:solidFill>
                  <a:latin typeface="Consolas" charset="0"/>
                  <a:ea typeface="Consolas" charset="0"/>
                  <a:cs typeface="Consolas" charset="0"/>
                </a:rPr>
                <a:t>	</a:t>
              </a:r>
              <a:r>
                <a:rPr lang="de-DE" sz="1050" dirty="0" err="1">
                  <a:solidFill>
                    <a:schemeClr val="accent1"/>
                  </a:solidFill>
                  <a:latin typeface="Consolas" charset="0"/>
                  <a:ea typeface="Consolas" charset="0"/>
                  <a:cs typeface="Consolas" charset="0"/>
                </a:rPr>
                <a:t>token</a:t>
              </a:r>
              <a:r>
                <a:rPr lang="de-DE" sz="1050" dirty="0">
                  <a:solidFill>
                    <a:schemeClr val="accent1"/>
                  </a:solidFill>
                  <a:latin typeface="Consolas" charset="0"/>
                  <a:ea typeface="Consolas" charset="0"/>
                  <a:cs typeface="Consolas" charset="0"/>
                </a:rPr>
                <a:t>("</a:t>
              </a:r>
              <a:r>
                <a:rPr lang="de-DE" sz="1050" dirty="0" err="1">
                  <a:solidFill>
                    <a:schemeClr val="accent1"/>
                  </a:solidFill>
                  <a:latin typeface="Consolas" charset="0"/>
                  <a:ea typeface="Consolas" charset="0"/>
                  <a:cs typeface="Consolas" charset="0"/>
                </a:rPr>
                <a:t>key</a:t>
              </a:r>
              <a:r>
                <a:rPr lang="de-DE" sz="1050" dirty="0">
                  <a:solidFill>
                    <a:schemeClr val="accent1"/>
                  </a:solidFill>
                  <a:latin typeface="Consolas" charset="0"/>
                  <a:ea typeface="Consolas" charset="0"/>
                  <a:cs typeface="Consolas" charset="0"/>
                </a:rPr>
                <a:t>") &lt;= 38402992849280</a:t>
              </a:r>
            </a:p>
            <a:p>
              <a:pPr>
                <a:lnSpc>
                  <a:spcPct val="150000"/>
                </a:lnSpc>
                <a:defRPr/>
              </a:pPr>
              <a:r>
                <a:rPr lang="de-DE" sz="1050" dirty="0">
                  <a:latin typeface="Consolas" charset="0"/>
                  <a:ea typeface="Consolas" charset="0"/>
                  <a:cs typeface="Consolas" charset="0"/>
                </a:rPr>
                <a:t>ALLOW FILTERING</a:t>
              </a:r>
            </a:p>
          </p:txBody>
        </p:sp>
      </p:grpSp>
      <p:sp>
        <p:nvSpPr>
          <p:cNvPr id="21688" name="TextBox 68"/>
          <p:cNvSpPr txBox="1">
            <a:spLocks noChangeArrowheads="1"/>
          </p:cNvSpPr>
          <p:nvPr/>
        </p:nvSpPr>
        <p:spPr bwMode="auto">
          <a:xfrm>
            <a:off x="4109076" y="3438284"/>
            <a:ext cx="363616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900">
                <a:solidFill>
                  <a:srgbClr val="000000"/>
                </a:solidFill>
                <a:latin typeface="Consolas" charset="0"/>
                <a:ea typeface="Consolas" charset="0"/>
                <a:cs typeface="Consolas" charset="0"/>
              </a:rPr>
              <a:t>In Memory: Distributed on all available nodes </a:t>
            </a:r>
          </a:p>
        </p:txBody>
      </p:sp>
      <p:sp>
        <p:nvSpPr>
          <p:cNvPr id="21689" name="Content Placeholder 5"/>
          <p:cNvSpPr txBox="1">
            <a:spLocks/>
          </p:cNvSpPr>
          <p:nvPr/>
        </p:nvSpPr>
        <p:spPr bwMode="auto">
          <a:xfrm>
            <a:off x="615689" y="3828809"/>
            <a:ext cx="3411141"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525" indent="127000" defTabSz="1217613">
              <a:spcBef>
                <a:spcPts val="800"/>
              </a:spcBef>
              <a:buFont typeface="Arial" charset="0"/>
              <a:buChar char="•"/>
              <a:defRPr>
                <a:solidFill>
                  <a:srgbClr val="4C5958"/>
                </a:solidFill>
                <a:latin typeface="Helvetica Neue Light" charset="0"/>
                <a:ea typeface="Helvetica Neue Light" charset="0"/>
                <a:cs typeface="Helvetica Neue Light" charset="0"/>
              </a:defRPr>
            </a:lvl1pPr>
            <a:lvl2pPr marL="989013" indent="-379413" defTabSz="1217613">
              <a:spcBef>
                <a:spcPts val="800"/>
              </a:spcBef>
              <a:buFont typeface="Arial" charset="0"/>
              <a:buChar char="–"/>
              <a:defRPr sz="1600">
                <a:solidFill>
                  <a:srgbClr val="4C5958"/>
                </a:solidFill>
                <a:latin typeface="Helvetica Neue Light" charset="0"/>
                <a:ea typeface="Helvetica Neue Light" charset="0"/>
                <a:cs typeface="Helvetica Neue Light" charset="0"/>
              </a:defRPr>
            </a:lvl2pPr>
            <a:lvl3pPr marL="1522413" indent="-303213" defTabSz="1217613">
              <a:spcBef>
                <a:spcPts val="800"/>
              </a:spcBef>
              <a:buFont typeface="Arial" charset="0"/>
              <a:buChar char="•"/>
              <a:defRPr sz="1400">
                <a:solidFill>
                  <a:srgbClr val="4C5958"/>
                </a:solidFill>
                <a:latin typeface="Helvetica Neue Light" charset="0"/>
                <a:ea typeface="Helvetica Neue Light" charset="0"/>
                <a:cs typeface="Helvetica Neue Light" charset="0"/>
              </a:defRPr>
            </a:lvl3pPr>
            <a:lvl4pPr marL="2132013" indent="-303213" defTabSz="1217613">
              <a:spcBef>
                <a:spcPts val="800"/>
              </a:spcBef>
              <a:buFont typeface="Arial" charset="0"/>
              <a:buChar char="–"/>
              <a:defRPr sz="1400">
                <a:solidFill>
                  <a:srgbClr val="4C5958"/>
                </a:solidFill>
                <a:latin typeface="Helvetica Neue Light" charset="0"/>
                <a:ea typeface="Helvetica Neue Light" charset="0"/>
                <a:cs typeface="Helvetica Neue Light" charset="0"/>
              </a:defRPr>
            </a:lvl4pPr>
            <a:lvl5pPr marL="2741613" indent="-303213" defTabSz="1217613">
              <a:spcBef>
                <a:spcPts val="800"/>
              </a:spcBef>
              <a:buFont typeface="Arial" charset="0"/>
              <a:buChar char="»"/>
              <a:defRPr sz="1400">
                <a:solidFill>
                  <a:srgbClr val="4C5958"/>
                </a:solidFill>
                <a:latin typeface="Helvetica Neue Light" charset="0"/>
                <a:ea typeface="Helvetica Neue Light" charset="0"/>
                <a:cs typeface="Helvetica Neue Light" charset="0"/>
              </a:defRPr>
            </a:lvl5pPr>
            <a:lvl6pPr marL="3198813" indent="-303213" defTabSz="1217613" fontAlgn="base">
              <a:spcBef>
                <a:spcPts val="800"/>
              </a:spcBef>
              <a:spcAft>
                <a:spcPct val="0"/>
              </a:spcAft>
              <a:buFont typeface="Arial" charset="0"/>
              <a:buChar char="»"/>
              <a:defRPr sz="1400">
                <a:solidFill>
                  <a:srgbClr val="4C5958"/>
                </a:solidFill>
                <a:latin typeface="Helvetica Neue Light" charset="0"/>
                <a:ea typeface="Helvetica Neue Light" charset="0"/>
                <a:cs typeface="Helvetica Neue Light" charset="0"/>
              </a:defRPr>
            </a:lvl6pPr>
            <a:lvl7pPr marL="3656013" indent="-303213" defTabSz="1217613" fontAlgn="base">
              <a:spcBef>
                <a:spcPts val="800"/>
              </a:spcBef>
              <a:spcAft>
                <a:spcPct val="0"/>
              </a:spcAft>
              <a:buFont typeface="Arial" charset="0"/>
              <a:buChar char="»"/>
              <a:defRPr sz="1400">
                <a:solidFill>
                  <a:srgbClr val="4C5958"/>
                </a:solidFill>
                <a:latin typeface="Helvetica Neue Light" charset="0"/>
                <a:ea typeface="Helvetica Neue Light" charset="0"/>
                <a:cs typeface="Helvetica Neue Light" charset="0"/>
              </a:defRPr>
            </a:lvl7pPr>
            <a:lvl8pPr marL="4113213" indent="-303213" defTabSz="1217613" fontAlgn="base">
              <a:spcBef>
                <a:spcPts val="800"/>
              </a:spcBef>
              <a:spcAft>
                <a:spcPct val="0"/>
              </a:spcAft>
              <a:buFont typeface="Arial" charset="0"/>
              <a:buChar char="»"/>
              <a:defRPr sz="1400">
                <a:solidFill>
                  <a:srgbClr val="4C5958"/>
                </a:solidFill>
                <a:latin typeface="Helvetica Neue Light" charset="0"/>
                <a:ea typeface="Helvetica Neue Light" charset="0"/>
                <a:cs typeface="Helvetica Neue Light" charset="0"/>
              </a:defRPr>
            </a:lvl8pPr>
            <a:lvl9pPr marL="4570413" indent="-303213" defTabSz="1217613" fontAlgn="base">
              <a:spcBef>
                <a:spcPts val="800"/>
              </a:spcBef>
              <a:spcAft>
                <a:spcPct val="0"/>
              </a:spcAft>
              <a:buFont typeface="Arial" charset="0"/>
              <a:buChar char="»"/>
              <a:defRPr sz="1400">
                <a:solidFill>
                  <a:srgbClr val="4C5958"/>
                </a:solidFill>
                <a:latin typeface="Helvetica Neue Light" charset="0"/>
                <a:ea typeface="Helvetica Neue Light" charset="0"/>
                <a:cs typeface="Helvetica Neue Light" charset="0"/>
              </a:defRPr>
            </a:lvl9pPr>
          </a:lstStyle>
          <a:p>
            <a:pPr>
              <a:lnSpc>
                <a:spcPts val="1631"/>
              </a:lnSpc>
              <a:spcBef>
                <a:spcPct val="0"/>
              </a:spcBef>
            </a:pPr>
            <a:r>
              <a:rPr lang="en-US" altLang="en-US" sz="1050" dirty="0">
                <a:solidFill>
                  <a:srgbClr val="666666"/>
                </a:solidFill>
                <a:latin typeface="Century Gothic" charset="0"/>
                <a:ea typeface="Century Gothic" charset="0"/>
                <a:cs typeface="Century Gothic" charset="0"/>
              </a:rPr>
              <a:t>DSE Analytics respects data locality</a:t>
            </a:r>
          </a:p>
          <a:p>
            <a:pPr>
              <a:lnSpc>
                <a:spcPts val="1631"/>
              </a:lnSpc>
              <a:spcBef>
                <a:spcPct val="0"/>
              </a:spcBef>
            </a:pPr>
            <a:r>
              <a:rPr lang="en-US" altLang="en-US" sz="1050" dirty="0">
                <a:solidFill>
                  <a:srgbClr val="666666"/>
                </a:solidFill>
                <a:latin typeface="Century Gothic" charset="0"/>
                <a:ea typeface="Century Gothic" charset="0"/>
                <a:cs typeface="Century Gothic" charset="0"/>
              </a:rPr>
              <a:t>No need for ETL between separated clusters</a:t>
            </a:r>
          </a:p>
          <a:p>
            <a:pPr>
              <a:lnSpc>
                <a:spcPts val="1631"/>
              </a:lnSpc>
              <a:spcBef>
                <a:spcPct val="0"/>
              </a:spcBef>
            </a:pPr>
            <a:r>
              <a:rPr lang="en-US" altLang="en-US" sz="1050" dirty="0">
                <a:solidFill>
                  <a:srgbClr val="666666"/>
                </a:solidFill>
                <a:latin typeface="Century Gothic" charset="0"/>
                <a:ea typeface="Century Gothic" charset="0"/>
                <a:cs typeface="Century Gothic" charset="0"/>
              </a:rPr>
              <a:t>Spark Master HA</a:t>
            </a:r>
          </a:p>
        </p:txBody>
      </p:sp>
    </p:spTree>
    <p:extLst>
      <p:ext uri="{BB962C8B-B14F-4D97-AF65-F5344CB8AC3E}">
        <p14:creationId xmlns:p14="http://schemas.microsoft.com/office/powerpoint/2010/main" val="3638351944"/>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0472"/>
            <a:ext cx="8822987" cy="548048"/>
          </a:xfrm>
        </p:spPr>
        <p:txBody>
          <a:bodyPr>
            <a:noAutofit/>
          </a:bodyPr>
          <a:lstStyle/>
          <a:p>
            <a:r>
              <a:rPr lang="en-US" sz="2400" dirty="0"/>
              <a:t>Improving Spark Read Performance with Continuous Paging</a:t>
            </a:r>
          </a:p>
        </p:txBody>
      </p:sp>
      <p:sp>
        <p:nvSpPr>
          <p:cNvPr id="3" name="Content Placeholder 2">
            <a:extLst>
              <a:ext uri="{FF2B5EF4-FFF2-40B4-BE49-F238E27FC236}">
                <a16:creationId xmlns:a16="http://schemas.microsoft.com/office/drawing/2014/main" id="{F14A2B70-434D-FE43-88C8-044A7878977D}"/>
              </a:ext>
            </a:extLst>
          </p:cNvPr>
          <p:cNvSpPr>
            <a:spLocks noGrp="1"/>
          </p:cNvSpPr>
          <p:nvPr>
            <p:ph sz="quarter" idx="16"/>
          </p:nvPr>
        </p:nvSpPr>
        <p:spPr/>
        <p:txBody>
          <a:bodyPr/>
          <a:lstStyle/>
          <a:p>
            <a:endParaRPr lang="fr-FR"/>
          </a:p>
        </p:txBody>
      </p:sp>
      <p:grpSp>
        <p:nvGrpSpPr>
          <p:cNvPr id="8" name="Group 7"/>
          <p:cNvGrpSpPr/>
          <p:nvPr/>
        </p:nvGrpSpPr>
        <p:grpSpPr>
          <a:xfrm>
            <a:off x="4140844" y="1440733"/>
            <a:ext cx="4793366" cy="3041166"/>
            <a:chOff x="5057711" y="1545309"/>
            <a:chExt cx="6947165" cy="4054887"/>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057711" y="2311768"/>
              <a:ext cx="6154722" cy="2996040"/>
            </a:xfrm>
            <a:prstGeom prst="rect">
              <a:avLst/>
            </a:prstGeom>
          </p:spPr>
        </p:pic>
        <p:sp>
          <p:nvSpPr>
            <p:cNvPr id="6" name="Rectangle 5"/>
            <p:cNvSpPr/>
            <p:nvPr/>
          </p:nvSpPr>
          <p:spPr>
            <a:xfrm>
              <a:off x="5175811" y="1545309"/>
              <a:ext cx="6406590" cy="492443"/>
            </a:xfrm>
            <a:prstGeom prst="rect">
              <a:avLst/>
            </a:prstGeom>
          </p:spPr>
          <p:txBody>
            <a:bodyPr wrap="square">
              <a:spAutoFit/>
            </a:bodyPr>
            <a:lstStyle/>
            <a:p>
              <a:r>
                <a:rPr lang="en-US" sz="900" b="1" dirty="0">
                  <a:latin typeface="Century Gothic" charset="0"/>
                  <a:ea typeface="Century Gothic" charset="0"/>
                  <a:cs typeface="Century Gothic" charset="0"/>
                </a:rPr>
                <a:t>Test</a:t>
              </a:r>
              <a:r>
                <a:rPr lang="en-US" sz="900" dirty="0">
                  <a:latin typeface="Century Gothic" charset="0"/>
                  <a:ea typeface="Century Gothic" charset="0"/>
                  <a:cs typeface="Century Gothic" charset="0"/>
                </a:rPr>
                <a:t>: selecting all columns or some columns, with or without a clustering-column predicate, and we see a 2.5 – 3.5x performance improvement</a:t>
              </a:r>
              <a:endParaRPr lang="de-DE" sz="900" dirty="0">
                <a:latin typeface="Century Gothic" charset="0"/>
                <a:ea typeface="Century Gothic" charset="0"/>
                <a:cs typeface="Century Gothic" charset="0"/>
              </a:endParaRPr>
            </a:p>
          </p:txBody>
        </p:sp>
        <p:sp>
          <p:nvSpPr>
            <p:cNvPr id="7" name="Rectangle 6"/>
            <p:cNvSpPr/>
            <p:nvPr/>
          </p:nvSpPr>
          <p:spPr>
            <a:xfrm>
              <a:off x="5260692" y="5307808"/>
              <a:ext cx="6744184" cy="292388"/>
            </a:xfrm>
            <a:prstGeom prst="rect">
              <a:avLst/>
            </a:prstGeom>
          </p:spPr>
          <p:txBody>
            <a:bodyPr wrap="square">
              <a:spAutoFit/>
            </a:bodyPr>
            <a:lstStyle/>
            <a:p>
              <a:r>
                <a:rPr lang="de-DE" sz="825" dirty="0">
                  <a:latin typeface="Consolas" charset="0"/>
                  <a:ea typeface="Consolas" charset="0"/>
                  <a:cs typeface="Consolas" charset="0"/>
                </a:rPr>
                <a:t>https://</a:t>
              </a:r>
              <a:r>
                <a:rPr lang="de-DE" sz="788" dirty="0" err="1">
                  <a:latin typeface="Consolas" charset="0"/>
                  <a:ea typeface="Consolas" charset="0"/>
                  <a:cs typeface="Consolas" charset="0"/>
                </a:rPr>
                <a:t>www.datastax.com</a:t>
              </a:r>
              <a:r>
                <a:rPr lang="de-DE" sz="788" dirty="0">
                  <a:latin typeface="Consolas" charset="0"/>
                  <a:ea typeface="Consolas" charset="0"/>
                  <a:cs typeface="Consolas" charset="0"/>
                </a:rPr>
                <a:t>/</a:t>
              </a:r>
              <a:r>
                <a:rPr lang="de-DE" sz="788" dirty="0" err="1">
                  <a:latin typeface="Consolas" charset="0"/>
                  <a:ea typeface="Consolas" charset="0"/>
                  <a:cs typeface="Consolas" charset="0"/>
                </a:rPr>
                <a:t>dev</a:t>
              </a:r>
              <a:r>
                <a:rPr lang="de-DE" sz="788" dirty="0">
                  <a:latin typeface="Consolas" charset="0"/>
                  <a:ea typeface="Consolas" charset="0"/>
                  <a:cs typeface="Consolas" charset="0"/>
                </a:rPr>
                <a:t>/</a:t>
              </a:r>
              <a:r>
                <a:rPr lang="de-DE" sz="788" dirty="0" err="1">
                  <a:latin typeface="Consolas" charset="0"/>
                  <a:ea typeface="Consolas" charset="0"/>
                  <a:cs typeface="Consolas" charset="0"/>
                </a:rPr>
                <a:t>blog</a:t>
              </a:r>
              <a:r>
                <a:rPr lang="de-DE" sz="788" dirty="0">
                  <a:latin typeface="Consolas" charset="0"/>
                  <a:ea typeface="Consolas" charset="0"/>
                  <a:cs typeface="Consolas" charset="0"/>
                </a:rPr>
                <a:t>/</a:t>
              </a:r>
              <a:r>
                <a:rPr lang="de-DE" sz="788" dirty="0" err="1">
                  <a:latin typeface="Consolas" charset="0"/>
                  <a:ea typeface="Consolas" charset="0"/>
                  <a:cs typeface="Consolas" charset="0"/>
                </a:rPr>
                <a:t>dse</a:t>
              </a:r>
              <a:r>
                <a:rPr lang="de-DE" sz="788" dirty="0">
                  <a:latin typeface="Consolas" charset="0"/>
                  <a:ea typeface="Consolas" charset="0"/>
                  <a:cs typeface="Consolas" charset="0"/>
                </a:rPr>
                <a:t>-</a:t>
              </a:r>
              <a:r>
                <a:rPr lang="de-DE" sz="788" dirty="0" err="1">
                  <a:latin typeface="Consolas" charset="0"/>
                  <a:ea typeface="Consolas" charset="0"/>
                  <a:cs typeface="Consolas" charset="0"/>
                </a:rPr>
                <a:t>continuous</a:t>
              </a:r>
              <a:r>
                <a:rPr lang="de-DE" sz="788" dirty="0">
                  <a:latin typeface="Consolas" charset="0"/>
                  <a:ea typeface="Consolas" charset="0"/>
                  <a:cs typeface="Consolas" charset="0"/>
                </a:rPr>
                <a:t>-</a:t>
              </a:r>
              <a:r>
                <a:rPr lang="de-DE" sz="788" dirty="0" err="1">
                  <a:latin typeface="Consolas" charset="0"/>
                  <a:ea typeface="Consolas" charset="0"/>
                  <a:cs typeface="Consolas" charset="0"/>
                </a:rPr>
                <a:t>paging</a:t>
              </a:r>
              <a:r>
                <a:rPr lang="de-DE" sz="788" dirty="0">
                  <a:latin typeface="Consolas" charset="0"/>
                  <a:ea typeface="Consolas" charset="0"/>
                  <a:cs typeface="Consolas" charset="0"/>
                </a:rPr>
                <a:t>-tuning-</a:t>
              </a:r>
              <a:r>
                <a:rPr lang="de-DE" sz="788" dirty="0" err="1">
                  <a:latin typeface="Consolas" charset="0"/>
                  <a:ea typeface="Consolas" charset="0"/>
                  <a:cs typeface="Consolas" charset="0"/>
                </a:rPr>
                <a:t>and</a:t>
              </a:r>
              <a:r>
                <a:rPr lang="de-DE" sz="788" dirty="0">
                  <a:latin typeface="Consolas" charset="0"/>
                  <a:ea typeface="Consolas" charset="0"/>
                  <a:cs typeface="Consolas" charset="0"/>
                </a:rPr>
                <a:t>-support-</a:t>
              </a:r>
              <a:r>
                <a:rPr lang="de-DE" sz="788" dirty="0" err="1">
                  <a:latin typeface="Consolas" charset="0"/>
                  <a:ea typeface="Consolas" charset="0"/>
                  <a:cs typeface="Consolas" charset="0"/>
                </a:rPr>
                <a:t>guide</a:t>
              </a:r>
              <a:endParaRPr lang="de-DE" sz="825" dirty="0">
                <a:latin typeface="Consolas" charset="0"/>
                <a:ea typeface="Consolas" charset="0"/>
                <a:cs typeface="Consolas" charset="0"/>
              </a:endParaRPr>
            </a:p>
          </p:txBody>
        </p:sp>
      </p:grpSp>
      <p:sp>
        <p:nvSpPr>
          <p:cNvPr id="11" name="Rectangle 10"/>
          <p:cNvSpPr/>
          <p:nvPr/>
        </p:nvSpPr>
        <p:spPr>
          <a:xfrm>
            <a:off x="502370" y="1426280"/>
            <a:ext cx="3373702" cy="2839239"/>
          </a:xfrm>
          <a:prstGeom prst="rect">
            <a:avLst/>
          </a:prstGeom>
        </p:spPr>
        <p:txBody>
          <a:bodyPr wrap="square">
            <a:spAutoFit/>
          </a:bodyPr>
          <a:lstStyle/>
          <a:p>
            <a:pPr marL="103585" indent="-103585">
              <a:buFont typeface="Arial" charset="0"/>
              <a:buChar char="•"/>
            </a:pPr>
            <a:r>
              <a:rPr lang="en-US" sz="1050" dirty="0">
                <a:latin typeface="Helvetica Light" charset="0"/>
                <a:ea typeface="Helvetica Light" charset="0"/>
                <a:cs typeface="Helvetica Light" charset="0"/>
              </a:rPr>
              <a:t>Beneficial for large scan queries e.g. analytical queries</a:t>
            </a:r>
          </a:p>
          <a:p>
            <a:pPr marL="103585" indent="-103585">
              <a:buFont typeface="Arial" charset="0"/>
              <a:buChar char="•"/>
            </a:pPr>
            <a:endParaRPr lang="en-US" sz="1050" dirty="0">
              <a:latin typeface="Helvetica Light" charset="0"/>
              <a:ea typeface="Helvetica Light" charset="0"/>
              <a:cs typeface="Helvetica Light" charset="0"/>
            </a:endParaRPr>
          </a:p>
          <a:p>
            <a:pPr marL="103585" indent="-103585">
              <a:buFont typeface="Arial" charset="0"/>
              <a:buChar char="•"/>
            </a:pPr>
            <a:r>
              <a:rPr lang="en-US" sz="1050" dirty="0">
                <a:latin typeface="Helvetica Light" charset="0"/>
                <a:ea typeface="Helvetica Light" charset="0"/>
                <a:cs typeface="Helvetica Light" charset="0"/>
              </a:rPr>
              <a:t>Any operation that has reading from Apache Cassandra™ as it's bottleneck will benefit from continuous paging</a:t>
            </a:r>
            <a:endParaRPr lang="de-DE" sz="1050" dirty="0">
              <a:latin typeface="Helvetica Light" charset="0"/>
              <a:ea typeface="Helvetica Light" charset="0"/>
              <a:cs typeface="Helvetica Light" charset="0"/>
            </a:endParaRPr>
          </a:p>
          <a:p>
            <a:pPr marL="103585" indent="-103585">
              <a:buFont typeface="Arial" charset="0"/>
              <a:buChar char="•"/>
            </a:pPr>
            <a:endParaRPr lang="en-US" sz="1050" dirty="0">
              <a:latin typeface="Helvetica Light" charset="0"/>
              <a:ea typeface="Helvetica Light" charset="0"/>
              <a:cs typeface="Helvetica Light" charset="0"/>
            </a:endParaRPr>
          </a:p>
          <a:p>
            <a:pPr marL="103585" indent="-103585">
              <a:buFont typeface="Arial" charset="0"/>
              <a:buChar char="•"/>
            </a:pPr>
            <a:r>
              <a:rPr lang="en-US" sz="1050" dirty="0">
                <a:latin typeface="Helvetica Light" charset="0"/>
                <a:ea typeface="Helvetica Light" charset="0"/>
                <a:cs typeface="Helvetica Light" charset="0"/>
              </a:rPr>
              <a:t>The default is disabled</a:t>
            </a:r>
            <a:br>
              <a:rPr lang="en-US" sz="1050" dirty="0">
                <a:latin typeface="Helvetica Light" charset="0"/>
                <a:ea typeface="Helvetica Light" charset="0"/>
                <a:cs typeface="Helvetica Light" charset="0"/>
              </a:rPr>
            </a:br>
            <a:r>
              <a:rPr lang="en-US" sz="1050" b="1" dirty="0" err="1">
                <a:latin typeface="Consolas" charset="0"/>
                <a:ea typeface="Consolas" charset="0"/>
                <a:cs typeface="Consolas" charset="0"/>
              </a:rPr>
              <a:t>spark.dse.continuous_paging_enabled</a:t>
            </a:r>
            <a:endParaRPr lang="de-DE" sz="1050" b="1" dirty="0">
              <a:latin typeface="Consolas" charset="0"/>
              <a:ea typeface="Consolas" charset="0"/>
              <a:cs typeface="Consolas" charset="0"/>
            </a:endParaRPr>
          </a:p>
          <a:p>
            <a:pPr marL="103585" indent="-103585">
              <a:buFont typeface="Arial" charset="0"/>
              <a:buChar char="•"/>
            </a:pPr>
            <a:endParaRPr lang="en-US" sz="1050" dirty="0">
              <a:latin typeface="Helvetica Light" charset="0"/>
              <a:ea typeface="Helvetica Light" charset="0"/>
              <a:cs typeface="Helvetica Light" charset="0"/>
            </a:endParaRPr>
          </a:p>
          <a:p>
            <a:pPr marL="103585" indent="-103585">
              <a:buFont typeface="Arial" charset="0"/>
              <a:buChar char="•"/>
            </a:pPr>
            <a:r>
              <a:rPr lang="en-US" sz="1050" dirty="0">
                <a:latin typeface="Helvetica Light" charset="0"/>
                <a:ea typeface="Helvetica Light" charset="0"/>
                <a:cs typeface="Helvetica Light" charset="0"/>
              </a:rPr>
              <a:t>The server continuously prepare new result pages in response to a query</a:t>
            </a:r>
          </a:p>
          <a:p>
            <a:pPr marL="103585" indent="-103585">
              <a:buFont typeface="Arial" charset="0"/>
              <a:buChar char="•"/>
            </a:pPr>
            <a:endParaRPr lang="en-US" sz="1050" dirty="0">
              <a:latin typeface="Helvetica Light" charset="0"/>
              <a:ea typeface="Helvetica Light" charset="0"/>
              <a:cs typeface="Helvetica Light" charset="0"/>
            </a:endParaRPr>
          </a:p>
          <a:p>
            <a:pPr marL="103585" indent="-103585">
              <a:buFont typeface="Arial" charset="0"/>
              <a:buChar char="•"/>
            </a:pPr>
            <a:r>
              <a:rPr lang="en-US" sz="1050" dirty="0">
                <a:latin typeface="Helvetica Light" charset="0"/>
                <a:ea typeface="Helvetica Light" charset="0"/>
                <a:cs typeface="Helvetica Light" charset="0"/>
              </a:rPr>
              <a:t>No cycle of communication between the DSE Server and DSE Java Driver</a:t>
            </a:r>
          </a:p>
          <a:p>
            <a:pPr marL="103585" indent="-103585">
              <a:buFont typeface="Arial" charset="0"/>
              <a:buChar char="•"/>
            </a:pPr>
            <a:endParaRPr lang="en-US" sz="1050" dirty="0">
              <a:latin typeface="Helvetica Light" charset="0"/>
              <a:ea typeface="Helvetica Light" charset="0"/>
              <a:cs typeface="Helvetica Light" charset="0"/>
            </a:endParaRPr>
          </a:p>
          <a:p>
            <a:pPr marL="103585" indent="-103585">
              <a:buFont typeface="Arial" charset="0"/>
              <a:buChar char="•"/>
            </a:pPr>
            <a:r>
              <a:rPr lang="en-US" sz="1050" dirty="0" err="1">
                <a:latin typeface="Helvetica Light" charset="0"/>
                <a:ea typeface="Helvetica Light" charset="0"/>
                <a:cs typeface="Helvetica Light" charset="0"/>
              </a:rPr>
              <a:t>DataStax</a:t>
            </a:r>
            <a:r>
              <a:rPr lang="en-US" sz="1050" dirty="0">
                <a:latin typeface="Helvetica Light" charset="0"/>
                <a:ea typeface="Helvetica Light" charset="0"/>
                <a:cs typeface="Helvetica Light" charset="0"/>
              </a:rPr>
              <a:t> Enterprise feature only</a:t>
            </a:r>
            <a:endParaRPr lang="de-DE" sz="1050" dirty="0">
              <a:latin typeface="Helvetica Light" charset="0"/>
              <a:ea typeface="Helvetica Light" charset="0"/>
              <a:cs typeface="Helvetica Light" charset="0"/>
            </a:endParaRPr>
          </a:p>
        </p:txBody>
      </p:sp>
    </p:spTree>
    <p:extLst>
      <p:ext uri="{BB962C8B-B14F-4D97-AF65-F5344CB8AC3E}">
        <p14:creationId xmlns:p14="http://schemas.microsoft.com/office/powerpoint/2010/main" val="3314167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defTabSz="914378">
              <a:defRPr/>
            </a:pPr>
            <a:r>
              <a:rPr lang="en-GB" sz="2700" dirty="0">
                <a:ea typeface="+mj-ea"/>
              </a:rPr>
              <a:t>Pushdown Predicate and Integration with DSE Search</a:t>
            </a:r>
          </a:p>
        </p:txBody>
      </p:sp>
      <p:sp>
        <p:nvSpPr>
          <p:cNvPr id="15" name="Content Placeholder 14"/>
          <p:cNvSpPr>
            <a:spLocks noGrp="1"/>
          </p:cNvSpPr>
          <p:nvPr>
            <p:ph sz="quarter" idx="16"/>
          </p:nvPr>
        </p:nvSpPr>
        <p:spPr>
          <a:xfrm>
            <a:off x="457200" y="885892"/>
            <a:ext cx="8229600" cy="3477087"/>
          </a:xfrm>
        </p:spPr>
        <p:txBody>
          <a:bodyPr/>
          <a:lstStyle/>
          <a:p>
            <a:r>
              <a:rPr lang="de-DE" dirty="0" err="1"/>
              <a:t>SearchAnalytics</a:t>
            </a:r>
            <a:r>
              <a:rPr lang="de-DE" dirty="0"/>
              <a:t> </a:t>
            </a:r>
            <a:r>
              <a:rPr lang="de-DE" dirty="0" err="1"/>
              <a:t>mode</a:t>
            </a:r>
            <a:r>
              <a:rPr lang="de-DE" dirty="0"/>
              <a:t> </a:t>
            </a:r>
            <a:r>
              <a:rPr lang="de-DE" dirty="0" err="1"/>
              <a:t>allow</a:t>
            </a:r>
            <a:r>
              <a:rPr lang="de-DE" dirty="0"/>
              <a:t> </a:t>
            </a:r>
            <a:r>
              <a:rPr lang="de-DE" dirty="0" err="1"/>
              <a:t>you</a:t>
            </a:r>
            <a:r>
              <a:rPr lang="de-DE" dirty="0"/>
              <a:t> </a:t>
            </a:r>
            <a:r>
              <a:rPr lang="de-DE" dirty="0" err="1"/>
              <a:t>to</a:t>
            </a:r>
            <a:r>
              <a:rPr lang="de-DE" dirty="0"/>
              <a:t> </a:t>
            </a:r>
            <a:r>
              <a:rPr lang="de-DE" dirty="0" err="1"/>
              <a:t>create</a:t>
            </a:r>
            <a:r>
              <a:rPr lang="de-DE" dirty="0"/>
              <a:t> </a:t>
            </a:r>
            <a:r>
              <a:rPr lang="de-DE" dirty="0" err="1"/>
              <a:t>analytics</a:t>
            </a:r>
            <a:r>
              <a:rPr lang="de-DE" dirty="0"/>
              <a:t> </a:t>
            </a:r>
            <a:r>
              <a:rPr lang="de-DE" dirty="0" err="1"/>
              <a:t>queries</a:t>
            </a:r>
            <a:r>
              <a:rPr lang="de-DE" dirty="0"/>
              <a:t> </a:t>
            </a:r>
            <a:r>
              <a:rPr lang="de-DE" dirty="0" err="1"/>
              <a:t>that</a:t>
            </a:r>
            <a:r>
              <a:rPr lang="de-DE" dirty="0"/>
              <a:t> </a:t>
            </a:r>
            <a:r>
              <a:rPr lang="de-DE" dirty="0" err="1"/>
              <a:t>use</a:t>
            </a:r>
            <a:r>
              <a:rPr lang="de-DE" dirty="0"/>
              <a:t> DSE Search </a:t>
            </a:r>
            <a:r>
              <a:rPr lang="de-DE" dirty="0" err="1"/>
              <a:t>indexes</a:t>
            </a:r>
            <a:endParaRPr lang="de-DE" dirty="0"/>
          </a:p>
          <a:p>
            <a:r>
              <a:rPr lang="de-DE" dirty="0" err="1"/>
              <a:t>improves</a:t>
            </a:r>
            <a:r>
              <a:rPr lang="de-DE" dirty="0"/>
              <a:t> </a:t>
            </a:r>
            <a:r>
              <a:rPr lang="de-DE" dirty="0" err="1"/>
              <a:t>performance</a:t>
            </a:r>
            <a:r>
              <a:rPr lang="de-DE" dirty="0"/>
              <a:t> </a:t>
            </a:r>
            <a:r>
              <a:rPr lang="de-DE" dirty="0" err="1"/>
              <a:t>by</a:t>
            </a:r>
            <a:r>
              <a:rPr lang="de-DE" dirty="0"/>
              <a:t> </a:t>
            </a:r>
            <a:r>
              <a:rPr lang="de-DE" dirty="0" err="1"/>
              <a:t>reducing</a:t>
            </a:r>
            <a:r>
              <a:rPr lang="de-DE" dirty="0"/>
              <a:t> </a:t>
            </a:r>
            <a:r>
              <a:rPr lang="de-DE" dirty="0" err="1"/>
              <a:t>the</a:t>
            </a:r>
            <a:r>
              <a:rPr lang="de-DE" dirty="0"/>
              <a:t> </a:t>
            </a:r>
            <a:r>
              <a:rPr lang="de-DE" dirty="0" err="1"/>
              <a:t>amount</a:t>
            </a:r>
            <a:r>
              <a:rPr lang="de-DE" dirty="0"/>
              <a:t> </a:t>
            </a:r>
            <a:r>
              <a:rPr lang="de-DE" dirty="0" err="1"/>
              <a:t>of</a:t>
            </a:r>
            <a:r>
              <a:rPr lang="de-DE" dirty="0"/>
              <a:t> </a:t>
            </a:r>
            <a:r>
              <a:rPr lang="de-DE" dirty="0" err="1"/>
              <a:t>data</a:t>
            </a:r>
            <a:r>
              <a:rPr lang="de-DE" dirty="0"/>
              <a:t> </a:t>
            </a:r>
            <a:r>
              <a:rPr lang="de-DE" dirty="0" err="1"/>
              <a:t>that</a:t>
            </a:r>
            <a:r>
              <a:rPr lang="de-DE" dirty="0"/>
              <a:t> </a:t>
            </a:r>
            <a:r>
              <a:rPr lang="de-DE" dirty="0" err="1"/>
              <a:t>is</a:t>
            </a:r>
            <a:r>
              <a:rPr lang="de-DE" dirty="0"/>
              <a:t> </a:t>
            </a:r>
            <a:r>
              <a:rPr lang="de-DE" dirty="0" err="1"/>
              <a:t>processed</a:t>
            </a:r>
            <a:endParaRPr lang="de-DE" dirty="0"/>
          </a:p>
        </p:txBody>
      </p:sp>
      <p:sp>
        <p:nvSpPr>
          <p:cNvPr id="8" name="Rectangle 7"/>
          <p:cNvSpPr/>
          <p:nvPr/>
        </p:nvSpPr>
        <p:spPr>
          <a:xfrm>
            <a:off x="711843" y="2273713"/>
            <a:ext cx="5041932" cy="1035861"/>
          </a:xfrm>
          <a:prstGeom prst="rect">
            <a:avLst/>
          </a:prstGeom>
          <a:solidFill>
            <a:schemeClr val="bg2"/>
          </a:solidFill>
          <a:ln>
            <a:solidFill>
              <a:schemeClr val="tx2"/>
            </a:solidFill>
          </a:ln>
        </p:spPr>
        <p:txBody>
          <a:bodyPr wrap="square">
            <a:spAutoFit/>
          </a:bodyPr>
          <a:lstStyle/>
          <a:p>
            <a:pPr>
              <a:lnSpc>
                <a:spcPct val="150000"/>
              </a:lnSpc>
            </a:pPr>
            <a:r>
              <a:rPr lang="de-DE" sz="1050" dirty="0" err="1">
                <a:solidFill>
                  <a:schemeClr val="tx1">
                    <a:lumMod val="95000"/>
                    <a:lumOff val="5000"/>
                  </a:schemeClr>
                </a:solidFill>
                <a:latin typeface="Consolas" charset="0"/>
                <a:ea typeface="Consolas" charset="0"/>
                <a:cs typeface="Consolas" charset="0"/>
              </a:rPr>
              <a:t>val</a:t>
            </a:r>
            <a:r>
              <a:rPr lang="de-DE" sz="1050" dirty="0">
                <a:solidFill>
                  <a:schemeClr val="tx1">
                    <a:lumMod val="95000"/>
                    <a:lumOff val="5000"/>
                  </a:schemeClr>
                </a:solidFill>
                <a:latin typeface="Consolas" charset="0"/>
                <a:ea typeface="Consolas" charset="0"/>
                <a:cs typeface="Consolas" charset="0"/>
              </a:rPr>
              <a:t> </a:t>
            </a:r>
            <a:r>
              <a:rPr lang="de-DE" sz="1050" dirty="0" err="1">
                <a:solidFill>
                  <a:schemeClr val="tx1">
                    <a:lumMod val="95000"/>
                    <a:lumOff val="5000"/>
                  </a:schemeClr>
                </a:solidFill>
                <a:latin typeface="Consolas" charset="0"/>
                <a:ea typeface="Consolas" charset="0"/>
                <a:cs typeface="Consolas" charset="0"/>
              </a:rPr>
              <a:t>table</a:t>
            </a:r>
            <a:r>
              <a:rPr lang="de-DE" sz="1050" dirty="0">
                <a:solidFill>
                  <a:schemeClr val="tx1">
                    <a:lumMod val="95000"/>
                    <a:lumOff val="5000"/>
                  </a:schemeClr>
                </a:solidFill>
                <a:latin typeface="Consolas" charset="0"/>
                <a:ea typeface="Consolas" charset="0"/>
                <a:cs typeface="Consolas" charset="0"/>
              </a:rPr>
              <a:t> = </a:t>
            </a:r>
            <a:r>
              <a:rPr lang="de-DE" sz="1050" dirty="0" err="1">
                <a:solidFill>
                  <a:schemeClr val="tx1">
                    <a:lumMod val="95000"/>
                    <a:lumOff val="5000"/>
                  </a:schemeClr>
                </a:solidFill>
                <a:latin typeface="Consolas" charset="0"/>
                <a:ea typeface="Consolas" charset="0"/>
                <a:cs typeface="Consolas" charset="0"/>
              </a:rPr>
              <a:t>sc.cassandraTable</a:t>
            </a:r>
            <a:r>
              <a:rPr lang="de-DE" sz="1050" dirty="0">
                <a:solidFill>
                  <a:schemeClr val="tx1">
                    <a:lumMod val="95000"/>
                    <a:lumOff val="5000"/>
                  </a:schemeClr>
                </a:solidFill>
                <a:latin typeface="Consolas" charset="0"/>
                <a:ea typeface="Consolas" charset="0"/>
                <a:cs typeface="Consolas" charset="0"/>
              </a:rPr>
              <a:t>("states_</a:t>
            </a:r>
            <a:r>
              <a:rPr lang="de-DE" sz="1050" dirty="0" err="1">
                <a:solidFill>
                  <a:schemeClr val="tx1">
                    <a:lumMod val="95000"/>
                    <a:lumOff val="5000"/>
                  </a:schemeClr>
                </a:solidFill>
                <a:latin typeface="Consolas" charset="0"/>
                <a:ea typeface="Consolas" charset="0"/>
                <a:cs typeface="Consolas" charset="0"/>
              </a:rPr>
              <a:t>statistics</a:t>
            </a:r>
            <a:r>
              <a:rPr lang="de-DE" sz="1050" dirty="0">
                <a:solidFill>
                  <a:schemeClr val="tx1">
                    <a:lumMod val="95000"/>
                    <a:lumOff val="5000"/>
                  </a:schemeClr>
                </a:solidFill>
                <a:latin typeface="Consolas" charset="0"/>
                <a:ea typeface="Consolas" charset="0"/>
                <a:cs typeface="Consolas" charset="0"/>
              </a:rPr>
              <a:t>","</a:t>
            </a:r>
            <a:r>
              <a:rPr lang="de-DE" sz="1050" dirty="0" err="1">
                <a:solidFill>
                  <a:schemeClr val="tx1">
                    <a:lumMod val="95000"/>
                    <a:lumOff val="5000"/>
                  </a:schemeClr>
                </a:solidFill>
                <a:latin typeface="Consolas" charset="0"/>
                <a:ea typeface="Consolas" charset="0"/>
                <a:cs typeface="Consolas" charset="0"/>
              </a:rPr>
              <a:t>de_zip_code</a:t>
            </a:r>
            <a:r>
              <a:rPr lang="de-DE" sz="1050" dirty="0">
                <a:solidFill>
                  <a:schemeClr val="tx1">
                    <a:lumMod val="95000"/>
                    <a:lumOff val="5000"/>
                  </a:schemeClr>
                </a:solidFill>
                <a:latin typeface="Consolas" charset="0"/>
                <a:ea typeface="Consolas" charset="0"/>
                <a:cs typeface="Consolas" charset="0"/>
              </a:rPr>
              <a:t>") </a:t>
            </a:r>
            <a:r>
              <a:rPr lang="de-DE" sz="1050" dirty="0" err="1">
                <a:solidFill>
                  <a:schemeClr val="tx1">
                    <a:lumMod val="95000"/>
                    <a:lumOff val="5000"/>
                  </a:schemeClr>
                </a:solidFill>
                <a:latin typeface="Consolas" charset="0"/>
                <a:ea typeface="Consolas" charset="0"/>
                <a:cs typeface="Consolas" charset="0"/>
              </a:rPr>
              <a:t>val</a:t>
            </a:r>
            <a:r>
              <a:rPr lang="de-DE" sz="1050" dirty="0">
                <a:solidFill>
                  <a:schemeClr val="tx1">
                    <a:lumMod val="95000"/>
                    <a:lumOff val="5000"/>
                  </a:schemeClr>
                </a:solidFill>
                <a:latin typeface="Consolas" charset="0"/>
                <a:ea typeface="Consolas" charset="0"/>
                <a:cs typeface="Consolas" charset="0"/>
              </a:rPr>
              <a:t> </a:t>
            </a:r>
            <a:r>
              <a:rPr lang="de-DE" sz="1050" dirty="0" err="1">
                <a:solidFill>
                  <a:schemeClr val="tx1">
                    <a:lumMod val="95000"/>
                    <a:lumOff val="5000"/>
                  </a:schemeClr>
                </a:solidFill>
                <a:latin typeface="Consolas" charset="0"/>
                <a:ea typeface="Consolas" charset="0"/>
                <a:cs typeface="Consolas" charset="0"/>
              </a:rPr>
              <a:t>result</a:t>
            </a:r>
            <a:r>
              <a:rPr lang="de-DE" sz="1050" dirty="0">
                <a:solidFill>
                  <a:schemeClr val="tx1">
                    <a:lumMod val="95000"/>
                    <a:lumOff val="5000"/>
                  </a:schemeClr>
                </a:solidFill>
                <a:latin typeface="Consolas" charset="0"/>
                <a:ea typeface="Consolas" charset="0"/>
                <a:cs typeface="Consolas" charset="0"/>
              </a:rPr>
              <a:t> = </a:t>
            </a:r>
            <a:r>
              <a:rPr lang="de-DE" sz="1050" dirty="0" err="1">
                <a:solidFill>
                  <a:schemeClr val="tx1">
                    <a:lumMod val="95000"/>
                    <a:lumOff val="5000"/>
                  </a:schemeClr>
                </a:solidFill>
                <a:latin typeface="Consolas" charset="0"/>
                <a:ea typeface="Consolas" charset="0"/>
                <a:cs typeface="Consolas" charset="0"/>
              </a:rPr>
              <a:t>table.select</a:t>
            </a:r>
            <a:r>
              <a:rPr lang="de-DE" sz="1050" dirty="0">
                <a:solidFill>
                  <a:schemeClr val="tx1">
                    <a:lumMod val="95000"/>
                    <a:lumOff val="5000"/>
                  </a:schemeClr>
                </a:solidFill>
                <a:latin typeface="Consolas" charset="0"/>
                <a:ea typeface="Consolas" charset="0"/>
                <a:cs typeface="Consolas" charset="0"/>
              </a:rPr>
              <a:t>("</a:t>
            </a:r>
            <a:r>
              <a:rPr lang="de-DE" sz="1050" dirty="0" err="1">
                <a:solidFill>
                  <a:schemeClr val="tx1">
                    <a:lumMod val="95000"/>
                    <a:lumOff val="5000"/>
                  </a:schemeClr>
                </a:solidFill>
                <a:latin typeface="Consolas" charset="0"/>
                <a:ea typeface="Consolas" charset="0"/>
                <a:cs typeface="Consolas" charset="0"/>
              </a:rPr>
              <a:t>zip</a:t>
            </a:r>
            <a:r>
              <a:rPr lang="de-DE" sz="1050" dirty="0">
                <a:solidFill>
                  <a:schemeClr val="tx1">
                    <a:lumMod val="95000"/>
                    <a:lumOff val="5000"/>
                  </a:schemeClr>
                </a:solidFill>
                <a:latin typeface="Consolas" charset="0"/>
                <a:ea typeface="Consolas" charset="0"/>
                <a:cs typeface="Consolas" charset="0"/>
              </a:rPr>
              <a:t>","</a:t>
            </a:r>
            <a:r>
              <a:rPr lang="de-DE" sz="1050" dirty="0" err="1">
                <a:solidFill>
                  <a:schemeClr val="tx1">
                    <a:lumMod val="95000"/>
                    <a:lumOff val="5000"/>
                  </a:schemeClr>
                </a:solidFill>
                <a:latin typeface="Consolas" charset="0"/>
                <a:ea typeface="Consolas" charset="0"/>
                <a:cs typeface="Consolas" charset="0"/>
              </a:rPr>
              <a:t>city</a:t>
            </a:r>
            <a:r>
              <a:rPr lang="de-DE" sz="1050" dirty="0">
                <a:solidFill>
                  <a:schemeClr val="tx1">
                    <a:lumMod val="95000"/>
                    <a:lumOff val="5000"/>
                  </a:schemeClr>
                </a:solidFill>
                <a:latin typeface="Consolas" charset="0"/>
                <a:ea typeface="Consolas" charset="0"/>
                <a:cs typeface="Consolas" charset="0"/>
              </a:rPr>
              <a:t>") </a:t>
            </a:r>
            <a:r>
              <a:rPr lang="de-DE" sz="1050" dirty="0">
                <a:solidFill>
                  <a:schemeClr val="accent1"/>
                </a:solidFill>
                <a:latin typeface="Consolas" charset="0"/>
                <a:ea typeface="Consolas" charset="0"/>
                <a:cs typeface="Consolas" charset="0"/>
              </a:rPr>
              <a:t>.</a:t>
            </a:r>
            <a:r>
              <a:rPr lang="de-DE" sz="1050" dirty="0" err="1">
                <a:solidFill>
                  <a:schemeClr val="accent1"/>
                </a:solidFill>
                <a:latin typeface="Consolas" charset="0"/>
                <a:ea typeface="Consolas" charset="0"/>
                <a:cs typeface="Consolas" charset="0"/>
              </a:rPr>
              <a:t>where</a:t>
            </a:r>
            <a:r>
              <a:rPr lang="de-DE" sz="1050" dirty="0">
                <a:solidFill>
                  <a:schemeClr val="accent1"/>
                </a:solidFill>
                <a:latin typeface="Consolas" charset="0"/>
                <a:ea typeface="Consolas" charset="0"/>
                <a:cs typeface="Consolas" charset="0"/>
              </a:rPr>
              <a:t>("</a:t>
            </a:r>
            <a:r>
              <a:rPr lang="de-DE" sz="1050" dirty="0" err="1">
                <a:solidFill>
                  <a:schemeClr val="accent1"/>
                </a:solidFill>
                <a:latin typeface="Consolas" charset="0"/>
                <a:ea typeface="Consolas" charset="0"/>
                <a:cs typeface="Consolas" charset="0"/>
              </a:rPr>
              <a:t>solr_query</a:t>
            </a:r>
            <a:r>
              <a:rPr lang="de-DE" sz="1050" dirty="0">
                <a:solidFill>
                  <a:schemeClr val="accent1"/>
                </a:solidFill>
                <a:latin typeface="Consolas" charset="0"/>
                <a:ea typeface="Consolas" charset="0"/>
                <a:cs typeface="Consolas" charset="0"/>
              </a:rPr>
              <a:t>='</a:t>
            </a:r>
            <a:r>
              <a:rPr lang="de-DE" sz="1050" dirty="0" err="1">
                <a:solidFill>
                  <a:schemeClr val="accent1"/>
                </a:solidFill>
                <a:latin typeface="Consolas" charset="0"/>
                <a:ea typeface="Consolas" charset="0"/>
                <a:cs typeface="Consolas" charset="0"/>
              </a:rPr>
              <a:t>cite:He</a:t>
            </a:r>
            <a:r>
              <a:rPr lang="de-DE" sz="1050" dirty="0">
                <a:solidFill>
                  <a:schemeClr val="accent1"/>
                </a:solidFill>
                <a:latin typeface="Consolas" charset="0"/>
                <a:ea typeface="Consolas" charset="0"/>
                <a:cs typeface="Consolas" charset="0"/>
              </a:rPr>
              <a:t>*'") </a:t>
            </a:r>
          </a:p>
          <a:p>
            <a:pPr>
              <a:lnSpc>
                <a:spcPct val="150000"/>
              </a:lnSpc>
            </a:pPr>
            <a:r>
              <a:rPr lang="de-DE" sz="1050" dirty="0">
                <a:solidFill>
                  <a:schemeClr val="tx1">
                    <a:lumMod val="95000"/>
                    <a:lumOff val="5000"/>
                  </a:schemeClr>
                </a:solidFill>
                <a:latin typeface="Consolas" charset="0"/>
                <a:ea typeface="Consolas" charset="0"/>
                <a:cs typeface="Consolas" charset="0"/>
              </a:rPr>
              <a:t>.</a:t>
            </a:r>
            <a:r>
              <a:rPr lang="de-DE" sz="1050" dirty="0" err="1">
                <a:solidFill>
                  <a:schemeClr val="tx1">
                    <a:lumMod val="95000"/>
                    <a:lumOff val="5000"/>
                  </a:schemeClr>
                </a:solidFill>
                <a:latin typeface="Consolas" charset="0"/>
                <a:ea typeface="Consolas" charset="0"/>
                <a:cs typeface="Consolas" charset="0"/>
              </a:rPr>
              <a:t>take</a:t>
            </a:r>
            <a:r>
              <a:rPr lang="de-DE" sz="1050" dirty="0">
                <a:solidFill>
                  <a:schemeClr val="tx1">
                    <a:lumMod val="95000"/>
                    <a:lumOff val="5000"/>
                  </a:schemeClr>
                </a:solidFill>
                <a:latin typeface="Consolas" charset="0"/>
                <a:ea typeface="Consolas" charset="0"/>
                <a:cs typeface="Consolas" charset="0"/>
              </a:rPr>
              <a:t>(10)</a:t>
            </a:r>
          </a:p>
        </p:txBody>
      </p:sp>
      <p:sp>
        <p:nvSpPr>
          <p:cNvPr id="16" name="TextBox 68"/>
          <p:cNvSpPr txBox="1">
            <a:spLocks noChangeArrowheads="1"/>
          </p:cNvSpPr>
          <p:nvPr/>
        </p:nvSpPr>
        <p:spPr bwMode="auto">
          <a:xfrm>
            <a:off x="676390" y="1994490"/>
            <a:ext cx="3636169"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eaLnBrk="1" hangingPunct="1"/>
            <a:r>
              <a:rPr lang="en-US" altLang="en-US" sz="1050" dirty="0">
                <a:solidFill>
                  <a:srgbClr val="000000"/>
                </a:solidFill>
                <a:latin typeface="Consolas" charset="0"/>
                <a:ea typeface="Consolas" charset="0"/>
                <a:cs typeface="Consolas" charset="0"/>
              </a:rPr>
              <a:t>Push Down Predicate with DSE Search </a:t>
            </a:r>
            <a:r>
              <a:rPr lang="en-US" altLang="en-US" sz="1050" dirty="0" err="1">
                <a:solidFill>
                  <a:srgbClr val="000000"/>
                </a:solidFill>
                <a:latin typeface="Consolas" charset="0"/>
                <a:ea typeface="Consolas" charset="0"/>
                <a:cs typeface="Consolas" charset="0"/>
              </a:rPr>
              <a:t>solr</a:t>
            </a:r>
            <a:r>
              <a:rPr lang="en-US" altLang="en-US" sz="1050" dirty="0">
                <a:solidFill>
                  <a:srgbClr val="000000"/>
                </a:solidFill>
                <a:latin typeface="Consolas" charset="0"/>
                <a:ea typeface="Consolas" charset="0"/>
                <a:cs typeface="Consolas" charset="0"/>
              </a:rPr>
              <a:t> query</a:t>
            </a:r>
          </a:p>
        </p:txBody>
      </p:sp>
      <p:sp>
        <p:nvSpPr>
          <p:cNvPr id="9" name="Rectangle 8"/>
          <p:cNvSpPr/>
          <p:nvPr/>
        </p:nvSpPr>
        <p:spPr>
          <a:xfrm>
            <a:off x="723875" y="3811866"/>
            <a:ext cx="5041932" cy="551113"/>
          </a:xfrm>
          <a:prstGeom prst="rect">
            <a:avLst/>
          </a:prstGeom>
          <a:solidFill>
            <a:schemeClr val="bg2"/>
          </a:solidFill>
          <a:ln>
            <a:solidFill>
              <a:schemeClr val="tx2"/>
            </a:solidFill>
          </a:ln>
        </p:spPr>
        <p:txBody>
          <a:bodyPr wrap="square">
            <a:spAutoFit/>
          </a:bodyPr>
          <a:lstStyle/>
          <a:p>
            <a:pPr>
              <a:lnSpc>
                <a:spcPct val="150000"/>
              </a:lnSpc>
            </a:pPr>
            <a:r>
              <a:rPr lang="de-DE" sz="1050" dirty="0" err="1">
                <a:solidFill>
                  <a:schemeClr val="tx1">
                    <a:lumMod val="95000"/>
                    <a:lumOff val="5000"/>
                  </a:schemeClr>
                </a:solidFill>
                <a:latin typeface="Consolas" charset="0"/>
                <a:ea typeface="Consolas" charset="0"/>
                <a:cs typeface="Consolas" charset="0"/>
              </a:rPr>
              <a:t>val</a:t>
            </a:r>
            <a:r>
              <a:rPr lang="de-DE" sz="1050" dirty="0">
                <a:solidFill>
                  <a:schemeClr val="tx1">
                    <a:lumMod val="95000"/>
                    <a:lumOff val="5000"/>
                  </a:schemeClr>
                </a:solidFill>
                <a:latin typeface="Consolas" charset="0"/>
                <a:ea typeface="Consolas" charset="0"/>
                <a:cs typeface="Consolas" charset="0"/>
              </a:rPr>
              <a:t> table1 = </a:t>
            </a:r>
            <a:r>
              <a:rPr lang="de-DE" sz="1050" dirty="0" err="1">
                <a:solidFill>
                  <a:schemeClr val="tx1">
                    <a:lumMod val="95000"/>
                    <a:lumOff val="5000"/>
                  </a:schemeClr>
                </a:solidFill>
                <a:latin typeface="Consolas" charset="0"/>
                <a:ea typeface="Consolas" charset="0"/>
                <a:cs typeface="Consolas" charset="0"/>
              </a:rPr>
              <a:t>spark.read.cassandraFormat</a:t>
            </a:r>
            <a:r>
              <a:rPr lang="de-DE" sz="1050" dirty="0">
                <a:solidFill>
                  <a:schemeClr val="tx1">
                    <a:lumMod val="95000"/>
                    <a:lumOff val="5000"/>
                  </a:schemeClr>
                </a:solidFill>
                <a:latin typeface="Consolas" charset="0"/>
                <a:ea typeface="Consolas" charset="0"/>
                <a:cs typeface="Consolas" charset="0"/>
              </a:rPr>
              <a:t>("</a:t>
            </a:r>
            <a:r>
              <a:rPr lang="de-DE" sz="1050" dirty="0" err="1">
                <a:solidFill>
                  <a:schemeClr val="tx1">
                    <a:lumMod val="95000"/>
                    <a:lumOff val="5000"/>
                  </a:schemeClr>
                </a:solidFill>
                <a:latin typeface="Consolas" charset="0"/>
                <a:ea typeface="Consolas" charset="0"/>
                <a:cs typeface="Consolas" charset="0"/>
              </a:rPr>
              <a:t>department</a:t>
            </a:r>
            <a:r>
              <a:rPr lang="de-DE" sz="1050" dirty="0">
                <a:solidFill>
                  <a:schemeClr val="tx1">
                    <a:lumMod val="95000"/>
                    <a:lumOff val="5000"/>
                  </a:schemeClr>
                </a:solidFill>
                <a:latin typeface="Consolas" charset="0"/>
                <a:ea typeface="Consolas" charset="0"/>
                <a:cs typeface="Consolas" charset="0"/>
              </a:rPr>
              <a:t>","</a:t>
            </a:r>
            <a:r>
              <a:rPr lang="de-DE" sz="1050" dirty="0" err="1">
                <a:solidFill>
                  <a:schemeClr val="tx1">
                    <a:lumMod val="95000"/>
                    <a:lumOff val="5000"/>
                  </a:schemeClr>
                </a:solidFill>
                <a:latin typeface="Consolas" charset="0"/>
                <a:ea typeface="Consolas" charset="0"/>
                <a:cs typeface="Consolas" charset="0"/>
              </a:rPr>
              <a:t>hr</a:t>
            </a:r>
            <a:r>
              <a:rPr lang="de-DE" sz="1050" dirty="0">
                <a:solidFill>
                  <a:schemeClr val="tx1">
                    <a:lumMod val="95000"/>
                    <a:lumOff val="5000"/>
                  </a:schemeClr>
                </a:solidFill>
                <a:latin typeface="Consolas" charset="0"/>
                <a:ea typeface="Consolas" charset="0"/>
                <a:cs typeface="Consolas" charset="0"/>
              </a:rPr>
              <a:t>"))</a:t>
            </a:r>
          </a:p>
          <a:p>
            <a:pPr>
              <a:lnSpc>
                <a:spcPct val="150000"/>
              </a:lnSpc>
            </a:pPr>
            <a:r>
              <a:rPr lang="de-DE" sz="1050" dirty="0">
                <a:solidFill>
                  <a:schemeClr val="tx1">
                    <a:lumMod val="95000"/>
                    <a:lumOff val="5000"/>
                  </a:schemeClr>
                </a:solidFill>
                <a:latin typeface="Consolas" charset="0"/>
                <a:ea typeface="Consolas" charset="0"/>
                <a:cs typeface="Consolas" charset="0"/>
              </a:rPr>
              <a:t>.</a:t>
            </a:r>
            <a:r>
              <a:rPr lang="de-DE" sz="1050" dirty="0" err="1">
                <a:solidFill>
                  <a:schemeClr val="tx1">
                    <a:lumMod val="95000"/>
                    <a:lumOff val="5000"/>
                  </a:schemeClr>
                </a:solidFill>
                <a:latin typeface="Consolas" charset="0"/>
                <a:ea typeface="Consolas" charset="0"/>
                <a:cs typeface="Consolas" charset="0"/>
              </a:rPr>
              <a:t>load</a:t>
            </a:r>
            <a:r>
              <a:rPr lang="de-DE" sz="1050" dirty="0">
                <a:solidFill>
                  <a:schemeClr val="tx1">
                    <a:lumMod val="95000"/>
                    <a:lumOff val="5000"/>
                  </a:schemeClr>
                </a:solidFill>
                <a:latin typeface="Consolas" charset="0"/>
                <a:ea typeface="Consolas" charset="0"/>
                <a:cs typeface="Consolas" charset="0"/>
              </a:rPr>
              <a:t>() </a:t>
            </a:r>
          </a:p>
        </p:txBody>
      </p:sp>
      <p:sp>
        <p:nvSpPr>
          <p:cNvPr id="10" name="Rectangle 9"/>
          <p:cNvSpPr/>
          <p:nvPr/>
        </p:nvSpPr>
        <p:spPr>
          <a:xfrm>
            <a:off x="711843" y="3555219"/>
            <a:ext cx="4572000" cy="253916"/>
          </a:xfrm>
          <a:prstGeom prst="rect">
            <a:avLst/>
          </a:prstGeom>
        </p:spPr>
        <p:txBody>
          <a:bodyPr>
            <a:spAutoFit/>
          </a:bodyPr>
          <a:lstStyle/>
          <a:p>
            <a:r>
              <a:rPr lang="de-DE" altLang="en-US" sz="1050" dirty="0">
                <a:latin typeface="Consolas" charset="0"/>
                <a:ea typeface="Consolas" charset="0"/>
                <a:cs typeface="Consolas" charset="0"/>
              </a:rPr>
              <a:t>Push Down </a:t>
            </a:r>
            <a:r>
              <a:rPr lang="de-DE" altLang="en-US" sz="1050" dirty="0" err="1">
                <a:latin typeface="Consolas" charset="0"/>
                <a:ea typeface="Consolas" charset="0"/>
                <a:cs typeface="Consolas" charset="0"/>
              </a:rPr>
              <a:t>Predicate</a:t>
            </a:r>
            <a:r>
              <a:rPr lang="de-DE" altLang="en-US" sz="1050" dirty="0">
                <a:latin typeface="Consolas" charset="0"/>
                <a:ea typeface="Consolas" charset="0"/>
                <a:cs typeface="Consolas" charset="0"/>
              </a:rPr>
              <a:t> </a:t>
            </a:r>
            <a:r>
              <a:rPr lang="de-DE" altLang="en-US" sz="1050" dirty="0" err="1">
                <a:latin typeface="Consolas" charset="0"/>
                <a:ea typeface="Consolas" charset="0"/>
                <a:cs typeface="Consolas" charset="0"/>
              </a:rPr>
              <a:t>with</a:t>
            </a:r>
            <a:r>
              <a:rPr lang="de-DE" altLang="en-US" sz="1050" dirty="0">
                <a:latin typeface="Consolas" charset="0"/>
                <a:ea typeface="Consolas" charset="0"/>
                <a:cs typeface="Consolas" charset="0"/>
              </a:rPr>
              <a:t> </a:t>
            </a:r>
            <a:r>
              <a:rPr lang="de-DE" altLang="en-US" sz="1050" dirty="0" err="1">
                <a:latin typeface="Consolas" charset="0"/>
                <a:ea typeface="Consolas" charset="0"/>
                <a:cs typeface="Consolas" charset="0"/>
              </a:rPr>
              <a:t>DataFrames</a:t>
            </a:r>
            <a:endParaRPr lang="de-DE" altLang="en-US" sz="1050" dirty="0">
              <a:latin typeface="Consolas" charset="0"/>
              <a:ea typeface="Consolas" charset="0"/>
              <a:cs typeface="Consolas" charset="0"/>
            </a:endParaRPr>
          </a:p>
        </p:txBody>
      </p:sp>
    </p:spTree>
    <p:extLst>
      <p:ext uri="{BB962C8B-B14F-4D97-AF65-F5344CB8AC3E}">
        <p14:creationId xmlns:p14="http://schemas.microsoft.com/office/powerpoint/2010/main" val="2947585277"/>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dirty="0" err="1">
                <a:latin typeface="Helvetica Neue Thin" charset="0"/>
                <a:cs typeface="Helvetica Neue Thin" charset="0"/>
              </a:rPr>
              <a:t>DataFrames</a:t>
            </a:r>
            <a:r>
              <a:rPr lang="en-GB" altLang="en-US" dirty="0">
                <a:latin typeface="Helvetica Neue Thin" charset="0"/>
                <a:cs typeface="Helvetica Neue Thin" charset="0"/>
              </a:rPr>
              <a:t> and Datasets</a:t>
            </a:r>
          </a:p>
        </p:txBody>
      </p:sp>
      <p:sp>
        <p:nvSpPr>
          <p:cNvPr id="23" name="Content Placeholder 22"/>
          <p:cNvSpPr>
            <a:spLocks noGrp="1"/>
          </p:cNvSpPr>
          <p:nvPr>
            <p:ph sz="quarter" idx="16"/>
          </p:nvPr>
        </p:nvSpPr>
        <p:spPr>
          <a:xfrm>
            <a:off x="457200" y="1123949"/>
            <a:ext cx="4272804" cy="3477087"/>
          </a:xfrm>
        </p:spPr>
        <p:txBody>
          <a:bodyPr>
            <a:noAutofit/>
          </a:bodyPr>
          <a:lstStyle/>
          <a:p>
            <a:pPr marL="172641" indent="-172641"/>
            <a:r>
              <a:rPr lang="en-GB" dirty="0"/>
              <a:t>Higher Level API of structured distributed data</a:t>
            </a:r>
          </a:p>
          <a:p>
            <a:pPr marL="172641" indent="-172641"/>
            <a:r>
              <a:rPr lang="en-GB" dirty="0" err="1"/>
              <a:t>DataSets</a:t>
            </a:r>
            <a:r>
              <a:rPr lang="en-GB" dirty="0"/>
              <a:t> are structured, </a:t>
            </a:r>
            <a:r>
              <a:rPr lang="en-GB" dirty="0" err="1"/>
              <a:t>typesafe</a:t>
            </a:r>
            <a:r>
              <a:rPr lang="en-GB" dirty="0"/>
              <a:t> objects</a:t>
            </a:r>
          </a:p>
          <a:p>
            <a:pPr marL="172641" indent="-172641"/>
            <a:r>
              <a:rPr lang="en-GB" dirty="0" err="1"/>
              <a:t>DataFrames</a:t>
            </a:r>
            <a:r>
              <a:rPr lang="en-GB" dirty="0"/>
              <a:t> equivalent to tables in relational DBs</a:t>
            </a:r>
          </a:p>
          <a:p>
            <a:pPr marL="172641" indent="-172641"/>
            <a:r>
              <a:rPr lang="en-US" altLang="en-US" dirty="0">
                <a:ea typeface="ＭＳ Ｐゴシック" charset="-128"/>
              </a:rPr>
              <a:t>Uses Query optimizations and predicate pushdown</a:t>
            </a:r>
            <a:endParaRPr lang="en-GB" dirty="0"/>
          </a:p>
          <a:p>
            <a:pPr marL="172641" indent="-172641"/>
            <a:r>
              <a:rPr lang="en-GB" dirty="0"/>
              <a:t>Enables better optimizations through Spark </a:t>
            </a:r>
          </a:p>
          <a:p>
            <a:pPr marL="172641" indent="-172641"/>
            <a:r>
              <a:rPr lang="en-GB" dirty="0"/>
              <a:t>Faster serialization and less memory consuming</a:t>
            </a:r>
          </a:p>
          <a:p>
            <a:endParaRPr lang="en-GB" dirty="0"/>
          </a:p>
        </p:txBody>
      </p:sp>
      <p:grpSp>
        <p:nvGrpSpPr>
          <p:cNvPr id="13" name="Group 12"/>
          <p:cNvGrpSpPr/>
          <p:nvPr/>
        </p:nvGrpSpPr>
        <p:grpSpPr>
          <a:xfrm>
            <a:off x="5041290" y="2246554"/>
            <a:ext cx="3852521" cy="1811895"/>
            <a:chOff x="473286" y="3767487"/>
            <a:chExt cx="4746896" cy="2118939"/>
          </a:xfrm>
        </p:grpSpPr>
        <p:sp>
          <p:nvSpPr>
            <p:cNvPr id="24" name="Rectangle 23"/>
            <p:cNvSpPr/>
            <p:nvPr/>
          </p:nvSpPr>
          <p:spPr>
            <a:xfrm>
              <a:off x="473286" y="4108135"/>
              <a:ext cx="4746896" cy="1778291"/>
            </a:xfrm>
            <a:prstGeom prst="rect">
              <a:avLst/>
            </a:prstGeom>
            <a:solidFill>
              <a:schemeClr val="bg2"/>
            </a:solidFill>
            <a:ln>
              <a:solidFill>
                <a:schemeClr val="tx2"/>
              </a:solidFill>
            </a:ln>
            <a:effectLst>
              <a:softEdge rad="0"/>
            </a:effectLst>
          </p:spPr>
          <p:txBody>
            <a:bodyPr wrap="square">
              <a:spAutoFit/>
            </a:bodyPr>
            <a:lstStyle/>
            <a:p>
              <a:pPr>
                <a:lnSpc>
                  <a:spcPct val="150000"/>
                </a:lnSpc>
              </a:pPr>
              <a:r>
                <a:rPr lang="de-DE" sz="1050" dirty="0" err="1">
                  <a:latin typeface="Consolas" charset="0"/>
                  <a:ea typeface="Consolas" charset="0"/>
                  <a:cs typeface="Consolas" charset="0"/>
                </a:rPr>
                <a:t>spark.sql</a:t>
              </a:r>
              <a:r>
                <a:rPr lang="de-DE" sz="1050" dirty="0">
                  <a:latin typeface="Consolas" charset="0"/>
                  <a:ea typeface="Consolas" charset="0"/>
                  <a:cs typeface="Consolas" charset="0"/>
                </a:rPr>
                <a:t>("</a:t>
              </a:r>
              <a:r>
                <a:rPr lang="de-DE" sz="1050" dirty="0" err="1">
                  <a:latin typeface="Consolas" charset="0"/>
                  <a:ea typeface="Consolas" charset="0"/>
                  <a:cs typeface="Consolas" charset="0"/>
                </a:rPr>
                <a:t>select</a:t>
              </a:r>
              <a:r>
                <a:rPr lang="de-DE" sz="1050" dirty="0">
                  <a:latin typeface="Consolas" charset="0"/>
                  <a:ea typeface="Consolas" charset="0"/>
                  <a:cs typeface="Consolas" charset="0"/>
                </a:rPr>
                <a:t> </a:t>
              </a:r>
              <a:r>
                <a:rPr lang="de-DE" sz="1050" dirty="0" err="1">
                  <a:latin typeface="Consolas" charset="0"/>
                  <a:ea typeface="Consolas" charset="0"/>
                  <a:cs typeface="Consolas" charset="0"/>
                </a:rPr>
                <a:t>count</a:t>
              </a:r>
              <a:r>
                <a:rPr lang="de-DE" sz="1050" dirty="0">
                  <a:latin typeface="Consolas" charset="0"/>
                  <a:ea typeface="Consolas" charset="0"/>
                  <a:cs typeface="Consolas" charset="0"/>
                </a:rPr>
                <a:t>(</a:t>
              </a:r>
              <a:r>
                <a:rPr lang="de-DE" sz="1050" dirty="0" err="1">
                  <a:latin typeface="Consolas" charset="0"/>
                  <a:ea typeface="Consolas" charset="0"/>
                  <a:cs typeface="Consolas" charset="0"/>
                </a:rPr>
                <a:t>zip</a:t>
              </a:r>
              <a:r>
                <a:rPr lang="de-DE" sz="1050" dirty="0">
                  <a:latin typeface="Consolas" charset="0"/>
                  <a:ea typeface="Consolas" charset="0"/>
                  <a:cs typeface="Consolas" charset="0"/>
                </a:rPr>
                <a:t>) </a:t>
              </a:r>
              <a:r>
                <a:rPr lang="de-DE" sz="1050" dirty="0" err="1">
                  <a:latin typeface="Consolas" charset="0"/>
                  <a:ea typeface="Consolas" charset="0"/>
                  <a:cs typeface="Consolas" charset="0"/>
                </a:rPr>
                <a:t>z</a:t>
              </a:r>
              <a:r>
                <a:rPr lang="de-DE" sz="1050" dirty="0">
                  <a:latin typeface="Consolas" charset="0"/>
                  <a:ea typeface="Consolas" charset="0"/>
                  <a:cs typeface="Consolas" charset="0"/>
                </a:rPr>
                <a:t>, </a:t>
              </a:r>
              <a:r>
                <a:rPr lang="de-DE" sz="1050" dirty="0" err="1">
                  <a:latin typeface="Consolas" charset="0"/>
                  <a:ea typeface="Consolas" charset="0"/>
                  <a:cs typeface="Consolas" charset="0"/>
                </a:rPr>
                <a:t>city</a:t>
              </a:r>
              <a:r>
                <a:rPr lang="de-DE" sz="1050" dirty="0">
                  <a:latin typeface="Consolas" charset="0"/>
                  <a:ea typeface="Consolas" charset="0"/>
                  <a:cs typeface="Consolas" charset="0"/>
                </a:rPr>
                <a:t> c  </a:t>
              </a:r>
            </a:p>
            <a:p>
              <a:pPr>
                <a:lnSpc>
                  <a:spcPct val="150000"/>
                </a:lnSpc>
              </a:pPr>
              <a:r>
                <a:rPr lang="de-DE" sz="1050" dirty="0">
                  <a:latin typeface="Consolas" charset="0"/>
                  <a:ea typeface="Consolas" charset="0"/>
                  <a:cs typeface="Consolas" charset="0"/>
                </a:rPr>
                <a:t>		FROM </a:t>
              </a:r>
              <a:r>
                <a:rPr lang="de-DE" sz="1050" dirty="0" err="1">
                  <a:latin typeface="Consolas" charset="0"/>
                  <a:ea typeface="Consolas" charset="0"/>
                  <a:cs typeface="Consolas" charset="0"/>
                </a:rPr>
                <a:t>zip</a:t>
              </a:r>
              <a:endParaRPr lang="de-DE" sz="1050" dirty="0">
                <a:latin typeface="Consolas" charset="0"/>
                <a:ea typeface="Consolas" charset="0"/>
                <a:cs typeface="Consolas" charset="0"/>
              </a:endParaRPr>
            </a:p>
            <a:p>
              <a:pPr>
                <a:lnSpc>
                  <a:spcPct val="150000"/>
                </a:lnSpc>
              </a:pPr>
              <a:r>
                <a:rPr lang="de-DE" sz="1050" dirty="0">
                  <a:latin typeface="Consolas" charset="0"/>
                  <a:ea typeface="Consolas" charset="0"/>
                  <a:cs typeface="Consolas" charset="0"/>
                </a:rPr>
                <a:t>		WHERE State = 'Hessen' </a:t>
              </a:r>
            </a:p>
            <a:p>
              <a:pPr>
                <a:lnSpc>
                  <a:spcPct val="150000"/>
                </a:lnSpc>
              </a:pPr>
              <a:r>
                <a:rPr lang="de-DE" sz="1050" dirty="0">
                  <a:latin typeface="Consolas" charset="0"/>
                  <a:ea typeface="Consolas" charset="0"/>
                  <a:cs typeface="Consolas" charset="0"/>
                </a:rPr>
                <a:t>		GROUP BY </a:t>
              </a:r>
              <a:r>
                <a:rPr lang="de-DE" sz="1050" dirty="0" err="1">
                  <a:latin typeface="Consolas" charset="0"/>
                  <a:ea typeface="Consolas" charset="0"/>
                  <a:cs typeface="Consolas" charset="0"/>
                </a:rPr>
                <a:t>city</a:t>
              </a:r>
              <a:r>
                <a:rPr lang="de-DE" sz="1050" dirty="0">
                  <a:latin typeface="Consolas" charset="0"/>
                  <a:ea typeface="Consolas" charset="0"/>
                  <a:cs typeface="Consolas" charset="0"/>
                </a:rPr>
                <a:t> </a:t>
              </a:r>
            </a:p>
            <a:p>
              <a:pPr>
                <a:lnSpc>
                  <a:spcPct val="150000"/>
                </a:lnSpc>
              </a:pPr>
              <a:r>
                <a:rPr lang="de-DE" sz="1050" dirty="0">
                  <a:latin typeface="Consolas" charset="0"/>
                  <a:ea typeface="Consolas" charset="0"/>
                  <a:cs typeface="Consolas" charset="0"/>
                </a:rPr>
                <a:t>		ORDER BY </a:t>
              </a:r>
              <a:r>
                <a:rPr lang="de-DE" sz="1050" dirty="0" err="1">
                  <a:latin typeface="Consolas" charset="0"/>
                  <a:ea typeface="Consolas" charset="0"/>
                  <a:cs typeface="Consolas" charset="0"/>
                </a:rPr>
                <a:t>z</a:t>
              </a:r>
              <a:r>
                <a:rPr lang="de-DE" sz="1050" dirty="0">
                  <a:latin typeface="Consolas" charset="0"/>
                  <a:ea typeface="Consolas" charset="0"/>
                  <a:cs typeface="Consolas" charset="0"/>
                </a:rPr>
                <a:t> </a:t>
              </a:r>
              <a:r>
                <a:rPr lang="de-DE" sz="1050" dirty="0" err="1">
                  <a:latin typeface="Consolas" charset="0"/>
                  <a:ea typeface="Consolas" charset="0"/>
                  <a:cs typeface="Consolas" charset="0"/>
                </a:rPr>
                <a:t>desc</a:t>
              </a:r>
              <a:r>
                <a:rPr lang="de-DE" sz="1050" dirty="0">
                  <a:latin typeface="Consolas" charset="0"/>
                  <a:ea typeface="Consolas" charset="0"/>
                  <a:cs typeface="Consolas" charset="0"/>
                </a:rPr>
                <a:t> </a:t>
              </a:r>
            </a:p>
            <a:p>
              <a:pPr>
                <a:lnSpc>
                  <a:spcPct val="150000"/>
                </a:lnSpc>
              </a:pPr>
              <a:r>
                <a:rPr lang="de-DE" sz="1050" dirty="0">
                  <a:latin typeface="Consolas" charset="0"/>
                  <a:ea typeface="Consolas" charset="0"/>
                  <a:cs typeface="Consolas" charset="0"/>
                </a:rPr>
                <a:t>		LIMIT 10").</a:t>
              </a:r>
              <a:r>
                <a:rPr lang="de-DE" sz="1050" dirty="0" err="1">
                  <a:latin typeface="Consolas" charset="0"/>
                  <a:ea typeface="Consolas" charset="0"/>
                  <a:cs typeface="Consolas" charset="0"/>
                </a:rPr>
                <a:t>show</a:t>
              </a:r>
              <a:r>
                <a:rPr lang="de-DE" sz="1050" dirty="0">
                  <a:latin typeface="Consolas" charset="0"/>
                  <a:ea typeface="Consolas" charset="0"/>
                  <a:cs typeface="Consolas" charset="0"/>
                </a:rPr>
                <a:t>()</a:t>
              </a:r>
            </a:p>
          </p:txBody>
        </p:sp>
        <p:sp>
          <p:nvSpPr>
            <p:cNvPr id="8" name="Rectangle 7"/>
            <p:cNvSpPr/>
            <p:nvPr/>
          </p:nvSpPr>
          <p:spPr>
            <a:xfrm>
              <a:off x="473286" y="3767487"/>
              <a:ext cx="4746896" cy="361058"/>
            </a:xfrm>
            <a:prstGeom prst="rect">
              <a:avLst/>
            </a:prstGeom>
          </p:spPr>
          <p:txBody>
            <a:bodyPr wrap="square">
              <a:spAutoFit/>
            </a:bodyPr>
            <a:lstStyle/>
            <a:p>
              <a:pPr lvl="0">
                <a:lnSpc>
                  <a:spcPct val="150000"/>
                </a:lnSpc>
              </a:pPr>
              <a:r>
                <a:rPr lang="de-DE" sz="1050" b="1" dirty="0">
                  <a:solidFill>
                    <a:prstClr val="black"/>
                  </a:solidFill>
                  <a:latin typeface="Consolas" charset="0"/>
                  <a:ea typeface="Consolas" charset="0"/>
                  <a:cs typeface="Consolas" charset="0"/>
                </a:rPr>
                <a:t>SQL Query</a:t>
              </a:r>
            </a:p>
          </p:txBody>
        </p:sp>
      </p:grpSp>
      <p:grpSp>
        <p:nvGrpSpPr>
          <p:cNvPr id="16" name="Group 15"/>
          <p:cNvGrpSpPr/>
          <p:nvPr/>
        </p:nvGrpSpPr>
        <p:grpSpPr>
          <a:xfrm>
            <a:off x="5041290" y="400222"/>
            <a:ext cx="3852521" cy="1824824"/>
            <a:chOff x="6875360" y="3782258"/>
            <a:chExt cx="4707040" cy="1954763"/>
          </a:xfrm>
        </p:grpSpPr>
        <p:sp>
          <p:nvSpPr>
            <p:cNvPr id="11" name="Rectangle 10"/>
            <p:cNvSpPr/>
            <p:nvPr/>
          </p:nvSpPr>
          <p:spPr>
            <a:xfrm>
              <a:off x="6875360" y="4108135"/>
              <a:ext cx="4707040" cy="1628886"/>
            </a:xfrm>
            <a:prstGeom prst="rect">
              <a:avLst/>
            </a:prstGeom>
            <a:solidFill>
              <a:schemeClr val="bg2"/>
            </a:solidFill>
            <a:ln>
              <a:solidFill>
                <a:schemeClr val="tx2"/>
              </a:solidFill>
            </a:ln>
          </p:spPr>
          <p:txBody>
            <a:bodyPr wrap="square">
              <a:spAutoFit/>
            </a:bodyPr>
            <a:lstStyle/>
            <a:p>
              <a:pPr>
                <a:lnSpc>
                  <a:spcPct val="150000"/>
                </a:lnSpc>
              </a:pPr>
              <a:r>
                <a:rPr lang="de-DE" sz="1050" dirty="0" err="1">
                  <a:latin typeface="Consolas" charset="0"/>
                  <a:ea typeface="Consolas" charset="0"/>
                  <a:cs typeface="Consolas" charset="0"/>
                </a:rPr>
                <a:t>spark.table</a:t>
              </a:r>
              <a:r>
                <a:rPr lang="de-DE" sz="1050" dirty="0">
                  <a:latin typeface="Consolas" charset="0"/>
                  <a:ea typeface="Consolas" charset="0"/>
                  <a:cs typeface="Consolas" charset="0"/>
                </a:rPr>
                <a:t>("</a:t>
              </a:r>
              <a:r>
                <a:rPr lang="de-DE" sz="1050" dirty="0" err="1">
                  <a:latin typeface="Consolas" charset="0"/>
                  <a:ea typeface="Consolas" charset="0"/>
                  <a:cs typeface="Consolas" charset="0"/>
                </a:rPr>
                <a:t>zip</a:t>
              </a:r>
              <a:r>
                <a:rPr lang="de-DE" sz="1050" dirty="0">
                  <a:latin typeface="Consolas" charset="0"/>
                  <a:ea typeface="Consolas" charset="0"/>
                  <a:cs typeface="Consolas" charset="0"/>
                </a:rPr>
                <a:t>").</a:t>
              </a:r>
            </a:p>
            <a:p>
              <a:pPr>
                <a:lnSpc>
                  <a:spcPct val="150000"/>
                </a:lnSpc>
              </a:pPr>
              <a:r>
                <a:rPr lang="de-DE" sz="1050" dirty="0">
                  <a:latin typeface="Consolas" charset="0"/>
                  <a:ea typeface="Consolas" charset="0"/>
                  <a:cs typeface="Consolas" charset="0"/>
                </a:rPr>
                <a:t>	</a:t>
              </a:r>
              <a:r>
                <a:rPr lang="de-DE" sz="1050" dirty="0" err="1">
                  <a:latin typeface="Consolas" charset="0"/>
                  <a:ea typeface="Consolas" charset="0"/>
                  <a:cs typeface="Consolas" charset="0"/>
                </a:rPr>
                <a:t>filter</a:t>
              </a:r>
              <a:r>
                <a:rPr lang="de-DE" sz="1050" dirty="0">
                  <a:latin typeface="Consolas" charset="0"/>
                  <a:ea typeface="Consolas" charset="0"/>
                  <a:cs typeface="Consolas" charset="0"/>
                </a:rPr>
                <a:t>("</a:t>
              </a:r>
              <a:r>
                <a:rPr lang="de-DE" sz="1050" dirty="0" err="1">
                  <a:latin typeface="Consolas" charset="0"/>
                  <a:ea typeface="Consolas" charset="0"/>
                  <a:cs typeface="Consolas" charset="0"/>
                </a:rPr>
                <a:t>state</a:t>
              </a:r>
              <a:r>
                <a:rPr lang="de-DE" sz="1050" dirty="0">
                  <a:latin typeface="Consolas" charset="0"/>
                  <a:ea typeface="Consolas" charset="0"/>
                  <a:cs typeface="Consolas" charset="0"/>
                </a:rPr>
                <a:t> = 'Hessen'").</a:t>
              </a:r>
            </a:p>
            <a:p>
              <a:pPr>
                <a:lnSpc>
                  <a:spcPct val="150000"/>
                </a:lnSpc>
              </a:pPr>
              <a:r>
                <a:rPr lang="de-DE" sz="1050" dirty="0">
                  <a:latin typeface="Consolas" charset="0"/>
                  <a:ea typeface="Consolas" charset="0"/>
                  <a:cs typeface="Consolas" charset="0"/>
                </a:rPr>
                <a:t>	</a:t>
              </a:r>
              <a:r>
                <a:rPr lang="de-DE" sz="1050" dirty="0" err="1">
                  <a:latin typeface="Consolas" charset="0"/>
                  <a:ea typeface="Consolas" charset="0"/>
                  <a:cs typeface="Consolas" charset="0"/>
                </a:rPr>
                <a:t>groupBy</a:t>
              </a:r>
              <a:r>
                <a:rPr lang="de-DE" sz="1050" dirty="0">
                  <a:latin typeface="Consolas" charset="0"/>
                  <a:ea typeface="Consolas" charset="0"/>
                  <a:cs typeface="Consolas" charset="0"/>
                </a:rPr>
                <a:t>("</a:t>
              </a:r>
              <a:r>
                <a:rPr lang="de-DE" sz="1050" dirty="0" err="1">
                  <a:latin typeface="Consolas" charset="0"/>
                  <a:ea typeface="Consolas" charset="0"/>
                  <a:cs typeface="Consolas" charset="0"/>
                </a:rPr>
                <a:t>city</a:t>
              </a:r>
              <a:r>
                <a:rPr lang="de-DE" sz="1050" dirty="0">
                  <a:latin typeface="Consolas" charset="0"/>
                  <a:ea typeface="Consolas" charset="0"/>
                  <a:cs typeface="Consolas" charset="0"/>
                </a:rPr>
                <a:t>").</a:t>
              </a:r>
            </a:p>
            <a:p>
              <a:pPr>
                <a:lnSpc>
                  <a:spcPct val="150000"/>
                </a:lnSpc>
              </a:pPr>
              <a:r>
                <a:rPr lang="de-DE" sz="1050" dirty="0">
                  <a:latin typeface="Consolas" charset="0"/>
                  <a:ea typeface="Consolas" charset="0"/>
                  <a:cs typeface="Consolas" charset="0"/>
                </a:rPr>
                <a:t>	</a:t>
              </a:r>
              <a:r>
                <a:rPr lang="de-DE" sz="1050" dirty="0" err="1">
                  <a:latin typeface="Consolas" charset="0"/>
                  <a:ea typeface="Consolas" charset="0"/>
                  <a:cs typeface="Consolas" charset="0"/>
                </a:rPr>
                <a:t>count</a:t>
              </a:r>
              <a:r>
                <a:rPr lang="de-DE" sz="1050" dirty="0">
                  <a:latin typeface="Consolas" charset="0"/>
                  <a:ea typeface="Consolas" charset="0"/>
                  <a:cs typeface="Consolas" charset="0"/>
                </a:rPr>
                <a:t>().</a:t>
              </a:r>
            </a:p>
            <a:p>
              <a:pPr>
                <a:lnSpc>
                  <a:spcPct val="150000"/>
                </a:lnSpc>
              </a:pPr>
              <a:r>
                <a:rPr lang="de-DE" sz="1050" dirty="0">
                  <a:latin typeface="Consolas" charset="0"/>
                  <a:ea typeface="Consolas" charset="0"/>
                  <a:cs typeface="Consolas" charset="0"/>
                </a:rPr>
                <a:t>	</a:t>
              </a:r>
              <a:r>
                <a:rPr lang="de-DE" sz="1050" dirty="0" err="1">
                  <a:latin typeface="Consolas" charset="0"/>
                  <a:ea typeface="Consolas" charset="0"/>
                  <a:cs typeface="Consolas" charset="0"/>
                </a:rPr>
                <a:t>orderBy</a:t>
              </a:r>
              <a:r>
                <a:rPr lang="de-DE" sz="1050" dirty="0">
                  <a:latin typeface="Consolas" charset="0"/>
                  <a:ea typeface="Consolas" charset="0"/>
                  <a:cs typeface="Consolas" charset="0"/>
                </a:rPr>
                <a:t>(</a:t>
              </a:r>
              <a:r>
                <a:rPr lang="de-DE" sz="1050" dirty="0" err="1">
                  <a:latin typeface="Consolas" charset="0"/>
                  <a:ea typeface="Consolas" charset="0"/>
                  <a:cs typeface="Consolas" charset="0"/>
                </a:rPr>
                <a:t>desc</a:t>
              </a:r>
              <a:r>
                <a:rPr lang="de-DE" sz="1050" dirty="0">
                  <a:latin typeface="Consolas" charset="0"/>
                  <a:ea typeface="Consolas" charset="0"/>
                  <a:cs typeface="Consolas" charset="0"/>
                </a:rPr>
                <a:t>("</a:t>
              </a:r>
              <a:r>
                <a:rPr lang="de-DE" sz="1050" dirty="0" err="1">
                  <a:latin typeface="Consolas" charset="0"/>
                  <a:ea typeface="Consolas" charset="0"/>
                  <a:cs typeface="Consolas" charset="0"/>
                </a:rPr>
                <a:t>count</a:t>
              </a:r>
              <a:r>
                <a:rPr lang="de-DE" sz="1050" dirty="0">
                  <a:latin typeface="Consolas" charset="0"/>
                  <a:ea typeface="Consolas" charset="0"/>
                  <a:cs typeface="Consolas" charset="0"/>
                </a:rPr>
                <a:t>")).</a:t>
              </a:r>
            </a:p>
            <a:p>
              <a:pPr>
                <a:lnSpc>
                  <a:spcPct val="150000"/>
                </a:lnSpc>
              </a:pPr>
              <a:r>
                <a:rPr lang="de-DE" sz="1050" dirty="0">
                  <a:latin typeface="Consolas" charset="0"/>
                  <a:ea typeface="Consolas" charset="0"/>
                  <a:cs typeface="Consolas" charset="0"/>
                </a:rPr>
                <a:t>	</a:t>
              </a:r>
              <a:r>
                <a:rPr lang="de-DE" sz="1050" dirty="0" err="1">
                  <a:latin typeface="Consolas" charset="0"/>
                  <a:ea typeface="Consolas" charset="0"/>
                  <a:cs typeface="Consolas" charset="0"/>
                </a:rPr>
                <a:t>limit</a:t>
              </a:r>
              <a:r>
                <a:rPr lang="de-DE" sz="1050" dirty="0">
                  <a:latin typeface="Consolas" charset="0"/>
                  <a:ea typeface="Consolas" charset="0"/>
                  <a:cs typeface="Consolas" charset="0"/>
                </a:rPr>
                <a:t>(10).</a:t>
              </a:r>
              <a:r>
                <a:rPr lang="de-DE" sz="1050" dirty="0" err="1">
                  <a:latin typeface="Consolas" charset="0"/>
                  <a:ea typeface="Consolas" charset="0"/>
                  <a:cs typeface="Consolas" charset="0"/>
                </a:rPr>
                <a:t>show</a:t>
              </a:r>
              <a:r>
                <a:rPr lang="de-DE" sz="1050" dirty="0">
                  <a:latin typeface="Consolas" charset="0"/>
                  <a:ea typeface="Consolas" charset="0"/>
                  <a:cs typeface="Consolas" charset="0"/>
                </a:rPr>
                <a:t>()</a:t>
              </a:r>
            </a:p>
          </p:txBody>
        </p:sp>
        <p:sp>
          <p:nvSpPr>
            <p:cNvPr id="15" name="Rectangle 14"/>
            <p:cNvSpPr/>
            <p:nvPr/>
          </p:nvSpPr>
          <p:spPr>
            <a:xfrm>
              <a:off x="6875360" y="3782258"/>
              <a:ext cx="4707040" cy="330723"/>
            </a:xfrm>
            <a:prstGeom prst="rect">
              <a:avLst/>
            </a:prstGeom>
          </p:spPr>
          <p:txBody>
            <a:bodyPr wrap="square">
              <a:spAutoFit/>
            </a:bodyPr>
            <a:lstStyle/>
            <a:p>
              <a:pPr lvl="0">
                <a:lnSpc>
                  <a:spcPct val="150000"/>
                </a:lnSpc>
              </a:pPr>
              <a:r>
                <a:rPr lang="de-DE" sz="1050" b="1" dirty="0">
                  <a:solidFill>
                    <a:prstClr val="black"/>
                  </a:solidFill>
                  <a:latin typeface="Consolas" charset="0"/>
                  <a:ea typeface="Consolas" charset="0"/>
                  <a:cs typeface="Consolas" charset="0"/>
                </a:rPr>
                <a:t>Scala </a:t>
              </a:r>
              <a:r>
                <a:rPr lang="de-DE" sz="1050" b="1" dirty="0" err="1">
                  <a:solidFill>
                    <a:prstClr val="black"/>
                  </a:solidFill>
                  <a:latin typeface="Consolas" charset="0"/>
                  <a:ea typeface="Consolas" charset="0"/>
                  <a:cs typeface="Consolas" charset="0"/>
                </a:rPr>
                <a:t>query</a:t>
              </a:r>
              <a:endParaRPr lang="de-DE" sz="1050" b="1" dirty="0">
                <a:solidFill>
                  <a:prstClr val="black"/>
                </a:solidFill>
                <a:latin typeface="Consolas" charset="0"/>
                <a:ea typeface="Consolas" charset="0"/>
                <a:cs typeface="Consolas" charset="0"/>
              </a:endParaRPr>
            </a:p>
          </p:txBody>
        </p:sp>
      </p:grpSp>
      <p:sp>
        <p:nvSpPr>
          <p:cNvPr id="3" name="Rectangle 2"/>
          <p:cNvSpPr/>
          <p:nvPr/>
        </p:nvSpPr>
        <p:spPr>
          <a:xfrm>
            <a:off x="457200" y="4621112"/>
            <a:ext cx="6306671" cy="230832"/>
          </a:xfrm>
          <a:prstGeom prst="rect">
            <a:avLst/>
          </a:prstGeom>
        </p:spPr>
        <p:txBody>
          <a:bodyPr wrap="square">
            <a:spAutoFit/>
          </a:bodyPr>
          <a:lstStyle/>
          <a:p>
            <a:r>
              <a:rPr lang="de-DE" sz="900" dirty="0">
                <a:latin typeface="Consolas" charset="0"/>
                <a:ea typeface="Consolas" charset="0"/>
                <a:cs typeface="Consolas" charset="0"/>
                <a:hlinkClick r:id="rId3"/>
              </a:rPr>
              <a:t>https://code.facebook.com/posts/1671373793181703/apache-spark-scale-a-60-tb-production-use-case/</a:t>
            </a:r>
            <a:endParaRPr lang="de-DE" sz="900" dirty="0">
              <a:latin typeface="Consolas" charset="0"/>
              <a:ea typeface="Consolas" charset="0"/>
              <a:cs typeface="Consolas" charset="0"/>
            </a:endParaRPr>
          </a:p>
        </p:txBody>
      </p:sp>
      <p:sp>
        <p:nvSpPr>
          <p:cNvPr id="14" name="Rectangle 13"/>
          <p:cNvSpPr/>
          <p:nvPr/>
        </p:nvSpPr>
        <p:spPr>
          <a:xfrm>
            <a:off x="497542" y="4390465"/>
            <a:ext cx="3852521" cy="253916"/>
          </a:xfrm>
          <a:prstGeom prst="rect">
            <a:avLst/>
          </a:prstGeom>
        </p:spPr>
        <p:txBody>
          <a:bodyPr wrap="square">
            <a:spAutoFit/>
          </a:bodyPr>
          <a:lstStyle/>
          <a:p>
            <a:r>
              <a:rPr lang="en-US" sz="1050" dirty="0"/>
              <a:t>Apache Spark @Scale: A 60 TB+ production use case</a:t>
            </a:r>
          </a:p>
        </p:txBody>
      </p:sp>
    </p:spTree>
    <p:extLst>
      <p:ext uri="{BB962C8B-B14F-4D97-AF65-F5344CB8AC3E}">
        <p14:creationId xmlns:p14="http://schemas.microsoft.com/office/powerpoint/2010/main" val="24633827"/>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defTabSz="914378">
              <a:defRPr/>
            </a:pPr>
            <a:r>
              <a:rPr lang="en-GB" sz="2700" dirty="0">
                <a:ea typeface="+mj-ea"/>
              </a:rPr>
              <a:t>Common question: How can we migrate data to DSE?</a:t>
            </a:r>
          </a:p>
        </p:txBody>
      </p:sp>
      <p:sp>
        <p:nvSpPr>
          <p:cNvPr id="6" name="Content Placeholder 5"/>
          <p:cNvSpPr>
            <a:spLocks noGrp="1"/>
          </p:cNvSpPr>
          <p:nvPr>
            <p:ph sz="quarter" idx="16"/>
          </p:nvPr>
        </p:nvSpPr>
        <p:spPr/>
        <p:txBody>
          <a:bodyPr/>
          <a:lstStyle/>
          <a:p>
            <a:r>
              <a:rPr lang="de-DE" altLang="en-US" dirty="0">
                <a:latin typeface="Helvetica Neue Light" charset="0"/>
                <a:cs typeface="Helvetica Neue Light" charset="0"/>
              </a:rPr>
              <a:t>Files</a:t>
            </a:r>
          </a:p>
          <a:p>
            <a:r>
              <a:rPr lang="de-DE" altLang="en-US" dirty="0">
                <a:latin typeface="Helvetica Neue Light" charset="0"/>
                <a:cs typeface="Helvetica Neue Light" charset="0"/>
              </a:rPr>
              <a:t>DSEFS</a:t>
            </a:r>
          </a:p>
          <a:p>
            <a:r>
              <a:rPr lang="de-DE" altLang="en-US" dirty="0">
                <a:latin typeface="Helvetica Neue Light" charset="0"/>
                <a:cs typeface="Helvetica Neue Light" charset="0"/>
              </a:rPr>
              <a:t>Cassandra</a:t>
            </a:r>
          </a:p>
          <a:p>
            <a:r>
              <a:rPr lang="de-DE" altLang="en-US" dirty="0">
                <a:latin typeface="Helvetica Neue Light" charset="0"/>
                <a:cs typeface="Helvetica Neue Light" charset="0"/>
              </a:rPr>
              <a:t>Kafka</a:t>
            </a:r>
          </a:p>
          <a:p>
            <a:r>
              <a:rPr lang="de-DE" altLang="en-US" dirty="0">
                <a:latin typeface="Helvetica Neue Light" charset="0"/>
                <a:cs typeface="Helvetica Neue Light" charset="0"/>
              </a:rPr>
              <a:t>JDBC/ODBC</a:t>
            </a:r>
          </a:p>
          <a:p>
            <a:r>
              <a:rPr lang="de-DE" altLang="en-US" dirty="0" err="1">
                <a:latin typeface="Helvetica Neue Light" charset="0"/>
                <a:cs typeface="Helvetica Neue Light" charset="0"/>
              </a:rPr>
              <a:t>DataStax</a:t>
            </a:r>
            <a:r>
              <a:rPr lang="de-DE" altLang="en-US" dirty="0">
                <a:latin typeface="Helvetica Neue Light" charset="0"/>
                <a:cs typeface="Helvetica Neue Light" charset="0"/>
              </a:rPr>
              <a:t> Enterprise</a:t>
            </a:r>
          </a:p>
        </p:txBody>
      </p:sp>
      <p:sp>
        <p:nvSpPr>
          <p:cNvPr id="3" name="Rectangle 2"/>
          <p:cNvSpPr/>
          <p:nvPr/>
        </p:nvSpPr>
        <p:spPr>
          <a:xfrm>
            <a:off x="3377736" y="1188262"/>
            <a:ext cx="5022545" cy="2005357"/>
          </a:xfrm>
          <a:prstGeom prst="rect">
            <a:avLst/>
          </a:prstGeom>
          <a:solidFill>
            <a:schemeClr val="bg2"/>
          </a:solidFill>
          <a:ln>
            <a:solidFill>
              <a:schemeClr val="tx2"/>
            </a:solidFill>
          </a:ln>
        </p:spPr>
        <p:txBody>
          <a:bodyPr wrap="square">
            <a:spAutoFit/>
          </a:bodyPr>
          <a:lstStyle/>
          <a:p>
            <a:pPr>
              <a:lnSpc>
                <a:spcPct val="150000"/>
              </a:lnSpc>
            </a:pPr>
            <a:r>
              <a:rPr lang="en-US" sz="1050" dirty="0" err="1">
                <a:solidFill>
                  <a:schemeClr val="tx1">
                    <a:lumMod val="95000"/>
                    <a:lumOff val="5000"/>
                  </a:schemeClr>
                </a:solidFill>
                <a:latin typeface="Consolas" charset="0"/>
                <a:ea typeface="Consolas" charset="0"/>
                <a:cs typeface="Consolas" charset="0"/>
              </a:rPr>
              <a:t>val</a:t>
            </a:r>
            <a:r>
              <a:rPr lang="en-US" sz="1050" dirty="0">
                <a:solidFill>
                  <a:schemeClr val="tx1">
                    <a:lumMod val="95000"/>
                    <a:lumOff val="5000"/>
                  </a:schemeClr>
                </a:solidFill>
                <a:latin typeface="Consolas" charset="0"/>
                <a:ea typeface="Consolas" charset="0"/>
                <a:cs typeface="Consolas" charset="0"/>
              </a:rPr>
              <a:t> departments = </a:t>
            </a:r>
            <a:r>
              <a:rPr lang="en-US" sz="1050" dirty="0" err="1">
                <a:solidFill>
                  <a:schemeClr val="accent1"/>
                </a:solidFill>
                <a:latin typeface="Consolas" charset="0"/>
                <a:ea typeface="Consolas" charset="0"/>
                <a:cs typeface="Consolas" charset="0"/>
              </a:rPr>
              <a:t>sqlContext.read.format</a:t>
            </a:r>
            <a:r>
              <a:rPr lang="en-US" sz="1050" dirty="0">
                <a:solidFill>
                  <a:schemeClr val="accent1"/>
                </a:solidFill>
                <a:latin typeface="Consolas" charset="0"/>
                <a:ea typeface="Consolas" charset="0"/>
                <a:cs typeface="Consolas" charset="0"/>
              </a:rPr>
              <a:t>("</a:t>
            </a:r>
            <a:r>
              <a:rPr lang="en-US" sz="1050" dirty="0" err="1">
                <a:solidFill>
                  <a:schemeClr val="accent1"/>
                </a:solidFill>
                <a:latin typeface="Consolas" charset="0"/>
                <a:ea typeface="Consolas" charset="0"/>
                <a:cs typeface="Consolas" charset="0"/>
              </a:rPr>
              <a:t>jdbc</a:t>
            </a:r>
            <a:r>
              <a:rPr lang="en-US" sz="1050" dirty="0">
                <a:solidFill>
                  <a:schemeClr val="accent1"/>
                </a:solidFill>
                <a:latin typeface="Consolas" charset="0"/>
                <a:ea typeface="Consolas" charset="0"/>
                <a:cs typeface="Consolas" charset="0"/>
              </a:rPr>
              <a:t>") </a:t>
            </a:r>
          </a:p>
          <a:p>
            <a:pPr>
              <a:lnSpc>
                <a:spcPct val="150000"/>
              </a:lnSpc>
            </a:pPr>
            <a:r>
              <a:rPr lang="en-US" sz="1050" dirty="0">
                <a:solidFill>
                  <a:schemeClr val="tx1">
                    <a:lumMod val="95000"/>
                    <a:lumOff val="5000"/>
                  </a:schemeClr>
                </a:solidFill>
                <a:latin typeface="Consolas" charset="0"/>
                <a:ea typeface="Consolas" charset="0"/>
                <a:cs typeface="Consolas" charset="0"/>
              </a:rPr>
              <a:t>	.option("</a:t>
            </a:r>
            <a:r>
              <a:rPr lang="en-US" sz="1050" dirty="0" err="1">
                <a:solidFill>
                  <a:schemeClr val="tx1">
                    <a:lumMod val="95000"/>
                    <a:lumOff val="5000"/>
                  </a:schemeClr>
                </a:solidFill>
                <a:latin typeface="Consolas" charset="0"/>
                <a:ea typeface="Consolas" charset="0"/>
                <a:cs typeface="Consolas" charset="0"/>
              </a:rPr>
              <a:t>url</a:t>
            </a:r>
            <a:r>
              <a:rPr lang="en-US" sz="1050" dirty="0">
                <a:solidFill>
                  <a:schemeClr val="tx1">
                    <a:lumMod val="95000"/>
                    <a:lumOff val="5000"/>
                  </a:schemeClr>
                </a:solidFill>
                <a:latin typeface="Consolas" charset="0"/>
                <a:ea typeface="Consolas" charset="0"/>
                <a:cs typeface="Consolas" charset="0"/>
              </a:rPr>
              <a:t>", "</a:t>
            </a:r>
            <a:r>
              <a:rPr lang="en-US" sz="1050" dirty="0" err="1">
                <a:solidFill>
                  <a:schemeClr val="tx1">
                    <a:lumMod val="95000"/>
                    <a:lumOff val="5000"/>
                  </a:schemeClr>
                </a:solidFill>
                <a:latin typeface="Consolas" charset="0"/>
                <a:ea typeface="Consolas" charset="0"/>
                <a:cs typeface="Consolas" charset="0"/>
              </a:rPr>
              <a:t>jdbc:oracle:thin:hr</a:t>
            </a:r>
            <a:r>
              <a:rPr lang="en-US" sz="1050" dirty="0">
                <a:solidFill>
                  <a:schemeClr val="tx1">
                    <a:lumMod val="95000"/>
                    <a:lumOff val="5000"/>
                  </a:schemeClr>
                </a:solidFill>
                <a:latin typeface="Consolas" charset="0"/>
                <a:ea typeface="Consolas" charset="0"/>
                <a:cs typeface="Consolas" charset="0"/>
              </a:rPr>
              <a:t>/hr@localhost:1521/</a:t>
            </a:r>
            <a:r>
              <a:rPr lang="en-US" sz="1050" dirty="0" err="1">
                <a:solidFill>
                  <a:schemeClr val="tx1">
                    <a:lumMod val="95000"/>
                    <a:lumOff val="5000"/>
                  </a:schemeClr>
                </a:solidFill>
                <a:latin typeface="Consolas" charset="0"/>
                <a:ea typeface="Consolas" charset="0"/>
                <a:cs typeface="Consolas" charset="0"/>
              </a:rPr>
              <a:t>orcl</a:t>
            </a:r>
            <a:r>
              <a:rPr lang="en-US" sz="1050" dirty="0">
                <a:solidFill>
                  <a:schemeClr val="tx1">
                    <a:lumMod val="95000"/>
                    <a:lumOff val="5000"/>
                  </a:schemeClr>
                </a:solidFill>
                <a:latin typeface="Consolas" charset="0"/>
                <a:ea typeface="Consolas" charset="0"/>
                <a:cs typeface="Consolas" charset="0"/>
              </a:rPr>
              <a:t>") </a:t>
            </a:r>
          </a:p>
          <a:p>
            <a:pPr>
              <a:lnSpc>
                <a:spcPct val="150000"/>
              </a:lnSpc>
            </a:pPr>
            <a:r>
              <a:rPr lang="en-US" sz="1050" dirty="0">
                <a:solidFill>
                  <a:schemeClr val="tx1">
                    <a:lumMod val="95000"/>
                    <a:lumOff val="5000"/>
                  </a:schemeClr>
                </a:solidFill>
                <a:latin typeface="Consolas" charset="0"/>
                <a:ea typeface="Consolas" charset="0"/>
                <a:cs typeface="Consolas" charset="0"/>
              </a:rPr>
              <a:t>	.option("driver", "</a:t>
            </a:r>
            <a:r>
              <a:rPr lang="en-US" sz="1050" dirty="0" err="1">
                <a:solidFill>
                  <a:schemeClr val="tx1">
                    <a:lumMod val="95000"/>
                    <a:lumOff val="5000"/>
                  </a:schemeClr>
                </a:solidFill>
                <a:latin typeface="Consolas" charset="0"/>
                <a:ea typeface="Consolas" charset="0"/>
                <a:cs typeface="Consolas" charset="0"/>
              </a:rPr>
              <a:t>oracle.jdbc.OracleDriver</a:t>
            </a:r>
            <a:r>
              <a:rPr lang="en-US" sz="1050" dirty="0">
                <a:solidFill>
                  <a:schemeClr val="tx1">
                    <a:lumMod val="95000"/>
                    <a:lumOff val="5000"/>
                  </a:schemeClr>
                </a:solidFill>
                <a:latin typeface="Consolas" charset="0"/>
                <a:ea typeface="Consolas" charset="0"/>
                <a:cs typeface="Consolas" charset="0"/>
              </a:rPr>
              <a:t>") </a:t>
            </a:r>
          </a:p>
          <a:p>
            <a:pPr>
              <a:lnSpc>
                <a:spcPct val="150000"/>
              </a:lnSpc>
            </a:pPr>
            <a:r>
              <a:rPr lang="en-US" sz="1050" dirty="0">
                <a:solidFill>
                  <a:schemeClr val="tx1">
                    <a:lumMod val="95000"/>
                    <a:lumOff val="5000"/>
                  </a:schemeClr>
                </a:solidFill>
                <a:latin typeface="Consolas" charset="0"/>
                <a:ea typeface="Consolas" charset="0"/>
                <a:cs typeface="Consolas" charset="0"/>
              </a:rPr>
              <a:t>	.option("</a:t>
            </a:r>
            <a:r>
              <a:rPr lang="en-US" sz="1050" dirty="0" err="1">
                <a:solidFill>
                  <a:schemeClr val="tx1">
                    <a:lumMod val="95000"/>
                    <a:lumOff val="5000"/>
                  </a:schemeClr>
                </a:solidFill>
                <a:latin typeface="Consolas" charset="0"/>
                <a:ea typeface="Consolas" charset="0"/>
                <a:cs typeface="Consolas" charset="0"/>
              </a:rPr>
              <a:t>dbtable</a:t>
            </a:r>
            <a:r>
              <a:rPr lang="en-US" sz="1050" dirty="0">
                <a:solidFill>
                  <a:schemeClr val="tx1">
                    <a:lumMod val="95000"/>
                    <a:lumOff val="5000"/>
                  </a:schemeClr>
                </a:solidFill>
                <a:latin typeface="Consolas" charset="0"/>
                <a:ea typeface="Consolas" charset="0"/>
                <a:cs typeface="Consolas" charset="0"/>
              </a:rPr>
              <a:t>", "departments") </a:t>
            </a:r>
          </a:p>
          <a:p>
            <a:pPr>
              <a:lnSpc>
                <a:spcPct val="150000"/>
              </a:lnSpc>
            </a:pPr>
            <a:r>
              <a:rPr lang="en-US" sz="1050" dirty="0">
                <a:solidFill>
                  <a:schemeClr val="tx1">
                    <a:lumMod val="95000"/>
                    <a:lumOff val="5000"/>
                  </a:schemeClr>
                </a:solidFill>
                <a:latin typeface="Consolas" charset="0"/>
                <a:ea typeface="Consolas" charset="0"/>
                <a:cs typeface="Consolas" charset="0"/>
              </a:rPr>
              <a:t>	</a:t>
            </a:r>
            <a:r>
              <a:rPr lang="en-US" sz="1050" dirty="0">
                <a:solidFill>
                  <a:schemeClr val="accent1"/>
                </a:solidFill>
                <a:latin typeface="Consolas" charset="0"/>
                <a:ea typeface="Consolas" charset="0"/>
                <a:cs typeface="Consolas" charset="0"/>
              </a:rPr>
              <a:t>.option("</a:t>
            </a:r>
            <a:r>
              <a:rPr lang="en-US" sz="1050" dirty="0" err="1">
                <a:solidFill>
                  <a:schemeClr val="accent1"/>
                </a:solidFill>
                <a:latin typeface="Consolas" charset="0"/>
                <a:ea typeface="Consolas" charset="0"/>
                <a:cs typeface="Consolas" charset="0"/>
              </a:rPr>
              <a:t>partitionColumn</a:t>
            </a:r>
            <a:r>
              <a:rPr lang="en-US" sz="1050" dirty="0">
                <a:solidFill>
                  <a:schemeClr val="accent1"/>
                </a:solidFill>
                <a:latin typeface="Consolas" charset="0"/>
                <a:ea typeface="Consolas" charset="0"/>
                <a:cs typeface="Consolas" charset="0"/>
              </a:rPr>
              <a:t>", "DEPARTMENT_ID") </a:t>
            </a:r>
          </a:p>
          <a:p>
            <a:pPr>
              <a:lnSpc>
                <a:spcPct val="150000"/>
              </a:lnSpc>
            </a:pPr>
            <a:r>
              <a:rPr lang="en-US" sz="1050" dirty="0">
                <a:solidFill>
                  <a:schemeClr val="accent1"/>
                </a:solidFill>
                <a:latin typeface="Consolas" charset="0"/>
                <a:ea typeface="Consolas" charset="0"/>
                <a:cs typeface="Consolas" charset="0"/>
              </a:rPr>
              <a:t>	.option("</a:t>
            </a:r>
            <a:r>
              <a:rPr lang="en-US" sz="1050" dirty="0" err="1">
                <a:solidFill>
                  <a:schemeClr val="accent1"/>
                </a:solidFill>
                <a:latin typeface="Consolas" charset="0"/>
                <a:ea typeface="Consolas" charset="0"/>
                <a:cs typeface="Consolas" charset="0"/>
              </a:rPr>
              <a:t>numPartitions</a:t>
            </a:r>
            <a:r>
              <a:rPr lang="en-US" sz="1050" dirty="0">
                <a:solidFill>
                  <a:schemeClr val="accent1"/>
                </a:solidFill>
                <a:latin typeface="Consolas" charset="0"/>
                <a:ea typeface="Consolas" charset="0"/>
                <a:cs typeface="Consolas" charset="0"/>
              </a:rPr>
              <a:t>", "4")</a:t>
            </a:r>
          </a:p>
          <a:p>
            <a:pPr>
              <a:lnSpc>
                <a:spcPct val="150000"/>
              </a:lnSpc>
            </a:pPr>
            <a:r>
              <a:rPr lang="en-US" sz="1050" dirty="0">
                <a:solidFill>
                  <a:schemeClr val="tx1">
                    <a:lumMod val="95000"/>
                    <a:lumOff val="5000"/>
                  </a:schemeClr>
                </a:solidFill>
                <a:latin typeface="Consolas" charset="0"/>
                <a:ea typeface="Consolas" charset="0"/>
                <a:cs typeface="Consolas" charset="0"/>
              </a:rPr>
              <a:t>	.load()</a:t>
            </a:r>
            <a:endParaRPr lang="de-DE" sz="1050" dirty="0">
              <a:solidFill>
                <a:schemeClr val="tx1">
                  <a:lumMod val="95000"/>
                  <a:lumOff val="5000"/>
                </a:schemeClr>
              </a:solidFill>
              <a:latin typeface="Consolas" charset="0"/>
              <a:ea typeface="Consolas" charset="0"/>
              <a:cs typeface="Consolas" charset="0"/>
            </a:endParaRPr>
          </a:p>
        </p:txBody>
      </p:sp>
      <p:sp>
        <p:nvSpPr>
          <p:cNvPr id="7" name="Rectangle 6"/>
          <p:cNvSpPr/>
          <p:nvPr/>
        </p:nvSpPr>
        <p:spPr>
          <a:xfrm>
            <a:off x="3377736" y="3013859"/>
            <a:ext cx="4572000" cy="213585"/>
          </a:xfrm>
          <a:prstGeom prst="rect">
            <a:avLst/>
          </a:prstGeom>
        </p:spPr>
        <p:txBody>
          <a:bodyPr>
            <a:spAutoFit/>
          </a:bodyPr>
          <a:lstStyle/>
          <a:p>
            <a:r>
              <a:rPr lang="de-DE" altLang="en-US" sz="788" b="1" dirty="0">
                <a:latin typeface="Century Gothic" charset="0"/>
                <a:ea typeface="Century Gothic" charset="0"/>
                <a:cs typeface="Century Gothic" charset="0"/>
              </a:rPr>
              <a:t>JDBC/ODBC </a:t>
            </a:r>
            <a:r>
              <a:rPr lang="de-DE" altLang="en-US" sz="788" b="1" dirty="0" err="1">
                <a:latin typeface="Century Gothic" charset="0"/>
                <a:ea typeface="Century Gothic" charset="0"/>
                <a:cs typeface="Century Gothic" charset="0"/>
              </a:rPr>
              <a:t>Example</a:t>
            </a:r>
            <a:r>
              <a:rPr lang="de-DE" altLang="en-US" sz="788" b="1" dirty="0">
                <a:latin typeface="Century Gothic" charset="0"/>
                <a:ea typeface="Century Gothic" charset="0"/>
                <a:cs typeface="Century Gothic" charset="0"/>
              </a:rPr>
              <a:t> </a:t>
            </a:r>
            <a:r>
              <a:rPr lang="de-DE" altLang="en-US" sz="788" dirty="0">
                <a:latin typeface="Century Gothic" charset="0"/>
                <a:ea typeface="Century Gothic" charset="0"/>
                <a:cs typeface="Century Gothic" charset="0"/>
              </a:rPr>
              <a:t>: </a:t>
            </a:r>
            <a:r>
              <a:rPr lang="de-DE" altLang="en-US" sz="788" dirty="0">
                <a:latin typeface="Century Gothic" charset="0"/>
                <a:ea typeface="Century Gothic" charset="0"/>
                <a:cs typeface="Century Gothic" charset="0"/>
                <a:hlinkClick r:id="rId3"/>
              </a:rPr>
              <a:t>https://github.com/simonambridge/Oracle_to_Cassandra</a:t>
            </a:r>
            <a:endParaRPr lang="de-DE" altLang="en-US" sz="788" dirty="0">
              <a:latin typeface="Century Gothic" charset="0"/>
              <a:ea typeface="Century Gothic" charset="0"/>
              <a:cs typeface="Century Gothic" charset="0"/>
            </a:endParaRPr>
          </a:p>
        </p:txBody>
      </p:sp>
      <p:sp>
        <p:nvSpPr>
          <p:cNvPr id="9" name="Rectangle 8"/>
          <p:cNvSpPr/>
          <p:nvPr/>
        </p:nvSpPr>
        <p:spPr>
          <a:xfrm>
            <a:off x="3358349" y="3722345"/>
            <a:ext cx="5041932" cy="1035027"/>
          </a:xfrm>
          <a:prstGeom prst="rect">
            <a:avLst/>
          </a:prstGeom>
          <a:solidFill>
            <a:schemeClr val="bg2"/>
          </a:solidFill>
          <a:ln>
            <a:solidFill>
              <a:schemeClr val="tx2"/>
            </a:solidFill>
          </a:ln>
        </p:spPr>
        <p:txBody>
          <a:bodyPr wrap="square">
            <a:spAutoFit/>
          </a:bodyPr>
          <a:lstStyle/>
          <a:p>
            <a:pPr>
              <a:lnSpc>
                <a:spcPct val="150000"/>
              </a:lnSpc>
            </a:pPr>
            <a:r>
              <a:rPr lang="en-US" sz="1050" dirty="0" err="1">
                <a:solidFill>
                  <a:schemeClr val="accent1"/>
                </a:solidFill>
                <a:latin typeface="Consolas" charset="0"/>
                <a:ea typeface="Consolas" charset="0"/>
                <a:cs typeface="Consolas" charset="0"/>
              </a:rPr>
              <a:t>departments.write.format</a:t>
            </a:r>
            <a:r>
              <a:rPr lang="en-US" sz="1050" dirty="0">
                <a:solidFill>
                  <a:schemeClr val="accent1"/>
                </a:solidFill>
                <a:latin typeface="Consolas" charset="0"/>
                <a:ea typeface="Consolas" charset="0"/>
                <a:cs typeface="Consolas" charset="0"/>
              </a:rPr>
              <a:t>("</a:t>
            </a:r>
            <a:r>
              <a:rPr lang="en-US" sz="1050" dirty="0" err="1">
                <a:solidFill>
                  <a:schemeClr val="accent1"/>
                </a:solidFill>
                <a:latin typeface="Consolas" charset="0"/>
                <a:ea typeface="Consolas" charset="0"/>
                <a:cs typeface="Consolas" charset="0"/>
              </a:rPr>
              <a:t>org.apache.spark.sql.cassandra</a:t>
            </a:r>
            <a:r>
              <a:rPr lang="en-US" sz="1050" dirty="0">
                <a:solidFill>
                  <a:schemeClr val="accent1"/>
                </a:solidFill>
                <a:latin typeface="Consolas" charset="0"/>
                <a:ea typeface="Consolas" charset="0"/>
                <a:cs typeface="Consolas" charset="0"/>
              </a:rPr>
              <a:t>") </a:t>
            </a:r>
            <a:r>
              <a:rPr lang="en-US" sz="1050" dirty="0">
                <a:solidFill>
                  <a:schemeClr val="tx1">
                    <a:lumMod val="95000"/>
                    <a:lumOff val="5000"/>
                  </a:schemeClr>
                </a:solidFill>
                <a:latin typeface="Consolas" charset="0"/>
                <a:ea typeface="Consolas" charset="0"/>
                <a:cs typeface="Consolas" charset="0"/>
              </a:rPr>
              <a:t> </a:t>
            </a:r>
          </a:p>
          <a:p>
            <a:pPr>
              <a:lnSpc>
                <a:spcPct val="150000"/>
              </a:lnSpc>
            </a:pPr>
            <a:r>
              <a:rPr lang="en-US" sz="1050" dirty="0">
                <a:solidFill>
                  <a:schemeClr val="tx1">
                    <a:lumMod val="95000"/>
                    <a:lumOff val="5000"/>
                  </a:schemeClr>
                </a:solidFill>
                <a:latin typeface="Consolas" charset="0"/>
                <a:ea typeface="Consolas" charset="0"/>
                <a:cs typeface="Consolas" charset="0"/>
              </a:rPr>
              <a:t>	.options(Map( "table" -&gt; "department", "</a:t>
            </a:r>
            <a:r>
              <a:rPr lang="en-US" sz="1050" dirty="0" err="1">
                <a:solidFill>
                  <a:schemeClr val="tx1">
                    <a:lumMod val="95000"/>
                    <a:lumOff val="5000"/>
                  </a:schemeClr>
                </a:solidFill>
                <a:latin typeface="Consolas" charset="0"/>
                <a:ea typeface="Consolas" charset="0"/>
                <a:cs typeface="Consolas" charset="0"/>
              </a:rPr>
              <a:t>keyspace</a:t>
            </a:r>
            <a:r>
              <a:rPr lang="en-US" sz="1050" dirty="0">
                <a:solidFill>
                  <a:schemeClr val="tx1">
                    <a:lumMod val="95000"/>
                    <a:lumOff val="5000"/>
                  </a:schemeClr>
                </a:solidFill>
                <a:latin typeface="Consolas" charset="0"/>
                <a:ea typeface="Consolas" charset="0"/>
                <a:cs typeface="Consolas" charset="0"/>
              </a:rPr>
              <a:t>" -&gt; "</a:t>
            </a:r>
            <a:r>
              <a:rPr lang="en-US" sz="1050" dirty="0" err="1">
                <a:solidFill>
                  <a:schemeClr val="tx1">
                    <a:lumMod val="95000"/>
                    <a:lumOff val="5000"/>
                  </a:schemeClr>
                </a:solidFill>
                <a:latin typeface="Consolas" charset="0"/>
                <a:ea typeface="Consolas" charset="0"/>
                <a:cs typeface="Consolas" charset="0"/>
              </a:rPr>
              <a:t>hr</a:t>
            </a:r>
            <a:r>
              <a:rPr lang="en-US" sz="1050" dirty="0">
                <a:solidFill>
                  <a:schemeClr val="tx1">
                    <a:lumMod val="95000"/>
                    <a:lumOff val="5000"/>
                  </a:schemeClr>
                </a:solidFill>
                <a:latin typeface="Consolas" charset="0"/>
                <a:ea typeface="Consolas" charset="0"/>
                <a:cs typeface="Consolas" charset="0"/>
              </a:rPr>
              <a:t>"))  </a:t>
            </a:r>
          </a:p>
          <a:p>
            <a:pPr>
              <a:lnSpc>
                <a:spcPct val="150000"/>
              </a:lnSpc>
            </a:pPr>
            <a:r>
              <a:rPr lang="en-US" sz="1050" dirty="0">
                <a:solidFill>
                  <a:schemeClr val="tx1">
                    <a:lumMod val="95000"/>
                    <a:lumOff val="5000"/>
                  </a:schemeClr>
                </a:solidFill>
                <a:latin typeface="Consolas" charset="0"/>
                <a:ea typeface="Consolas" charset="0"/>
                <a:cs typeface="Consolas" charset="0"/>
              </a:rPr>
              <a:t>	.save()</a:t>
            </a:r>
            <a:endParaRPr lang="de-DE" sz="1050" dirty="0"/>
          </a:p>
        </p:txBody>
      </p:sp>
      <p:sp>
        <p:nvSpPr>
          <p:cNvPr id="11" name="Rectangle 10"/>
          <p:cNvSpPr/>
          <p:nvPr/>
        </p:nvSpPr>
        <p:spPr>
          <a:xfrm>
            <a:off x="3358349" y="3493184"/>
            <a:ext cx="1659429" cy="253916"/>
          </a:xfrm>
          <a:prstGeom prst="rect">
            <a:avLst/>
          </a:prstGeom>
        </p:spPr>
        <p:txBody>
          <a:bodyPr wrap="none">
            <a:spAutoFit/>
          </a:bodyPr>
          <a:lstStyle/>
          <a:p>
            <a:r>
              <a:rPr lang="de-DE" altLang="en-US" sz="1050" b="1" dirty="0">
                <a:latin typeface="Consolas" charset="0"/>
                <a:ea typeface="Consolas" charset="0"/>
                <a:cs typeface="Consolas" charset="0"/>
              </a:rPr>
              <a:t>Writing </a:t>
            </a:r>
            <a:r>
              <a:rPr lang="de-DE" altLang="en-US" sz="1050" b="1" dirty="0" err="1">
                <a:latin typeface="Consolas" charset="0"/>
                <a:ea typeface="Consolas" charset="0"/>
                <a:cs typeface="Consolas" charset="0"/>
              </a:rPr>
              <a:t>to</a:t>
            </a:r>
            <a:r>
              <a:rPr lang="de-DE" altLang="en-US" sz="1050" b="1" dirty="0">
                <a:latin typeface="Consolas" charset="0"/>
                <a:ea typeface="Consolas" charset="0"/>
                <a:cs typeface="Consolas" charset="0"/>
              </a:rPr>
              <a:t> Cassandra</a:t>
            </a:r>
          </a:p>
        </p:txBody>
      </p:sp>
    </p:spTree>
    <p:extLst>
      <p:ext uri="{BB962C8B-B14F-4D97-AF65-F5344CB8AC3E}">
        <p14:creationId xmlns:p14="http://schemas.microsoft.com/office/powerpoint/2010/main" val="2757849446"/>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000" dirty="0"/>
              <a:t>Data Stream Processing at your Fingertips</a:t>
            </a:r>
            <a:endParaRPr lang="de-DE" dirty="0"/>
          </a:p>
        </p:txBody>
      </p:sp>
      <p:sp>
        <p:nvSpPr>
          <p:cNvPr id="125" name="Rectangle 124"/>
          <p:cNvSpPr/>
          <p:nvPr/>
        </p:nvSpPr>
        <p:spPr>
          <a:xfrm>
            <a:off x="442485" y="2985058"/>
            <a:ext cx="2186817" cy="1384995"/>
          </a:xfrm>
          <a:prstGeom prst="rect">
            <a:avLst/>
          </a:prstGeom>
        </p:spPr>
        <p:txBody>
          <a:bodyPr wrap="none">
            <a:spAutoFit/>
          </a:bodyPr>
          <a:lstStyle/>
          <a:p>
            <a:r>
              <a:rPr lang="en-US" sz="1050" dirty="0">
                <a:latin typeface="Helvetica Neue Light" charset="0"/>
                <a:ea typeface="Helvetica Neue Light" charset="0"/>
                <a:cs typeface="Helvetica Neue Light" charset="0"/>
              </a:rPr>
              <a:t>Ingest Data from different sources:</a:t>
            </a:r>
          </a:p>
          <a:p>
            <a:endParaRPr lang="en-US" sz="1050" dirty="0">
              <a:latin typeface="Helvetica Neue Light" charset="0"/>
              <a:ea typeface="Helvetica Neue Light" charset="0"/>
              <a:cs typeface="Helvetica Neue Light" charset="0"/>
            </a:endParaRPr>
          </a:p>
          <a:p>
            <a:pPr marL="214313" indent="-214313">
              <a:buFont typeface="Arial" charset="0"/>
              <a:buChar char="•"/>
            </a:pPr>
            <a:r>
              <a:rPr lang="en-US" sz="1050" dirty="0">
                <a:latin typeface="Helvetica Neue Light" charset="0"/>
                <a:ea typeface="Helvetica Neue Light" charset="0"/>
                <a:cs typeface="Helvetica Neue Light" charset="0"/>
              </a:rPr>
              <a:t>DSEFS </a:t>
            </a:r>
          </a:p>
          <a:p>
            <a:pPr marL="214313" indent="-214313">
              <a:buFont typeface="Arial" charset="0"/>
              <a:buChar char="•"/>
            </a:pPr>
            <a:r>
              <a:rPr lang="en-US" sz="1050" dirty="0">
                <a:latin typeface="Helvetica Neue Light" charset="0"/>
                <a:ea typeface="Helvetica Neue Light" charset="0"/>
                <a:cs typeface="Helvetica Neue Light" charset="0"/>
              </a:rPr>
              <a:t>S3</a:t>
            </a:r>
          </a:p>
          <a:p>
            <a:pPr marL="214313" indent="-214313">
              <a:buFont typeface="Arial" charset="0"/>
              <a:buChar char="•"/>
            </a:pPr>
            <a:r>
              <a:rPr lang="en-US" sz="1050" dirty="0">
                <a:latin typeface="Helvetica Neue Light" charset="0"/>
                <a:ea typeface="Helvetica Neue Light" charset="0"/>
                <a:cs typeface="Helvetica Neue Light" charset="0"/>
              </a:rPr>
              <a:t>Kafka</a:t>
            </a:r>
          </a:p>
          <a:p>
            <a:pPr marL="214313" indent="-214313">
              <a:buFont typeface="Arial" charset="0"/>
              <a:buChar char="•"/>
            </a:pPr>
            <a:r>
              <a:rPr lang="en-US" sz="1050" dirty="0">
                <a:latin typeface="Helvetica Neue Light" charset="0"/>
                <a:ea typeface="Helvetica Neue Light" charset="0"/>
                <a:cs typeface="Helvetica Neue Light" charset="0"/>
              </a:rPr>
              <a:t>MQTT</a:t>
            </a:r>
          </a:p>
          <a:p>
            <a:pPr marL="214313" indent="-214313">
              <a:buFont typeface="Arial" charset="0"/>
              <a:buChar char="•"/>
            </a:pPr>
            <a:r>
              <a:rPr lang="en-US" sz="1050" dirty="0">
                <a:latin typeface="Helvetica Neue Light" charset="0"/>
                <a:ea typeface="Helvetica Neue Light" charset="0"/>
                <a:cs typeface="Helvetica Neue Light" charset="0"/>
              </a:rPr>
              <a:t>Flume</a:t>
            </a:r>
            <a:endParaRPr lang="de-DE" sz="1050" dirty="0">
              <a:latin typeface="Helvetica Neue Light" charset="0"/>
              <a:ea typeface="Helvetica Neue Light" charset="0"/>
              <a:cs typeface="Helvetica Neue Light" charset="0"/>
            </a:endParaRPr>
          </a:p>
          <a:p>
            <a:endParaRPr lang="en-US" sz="1050" dirty="0"/>
          </a:p>
        </p:txBody>
      </p:sp>
      <p:sp>
        <p:nvSpPr>
          <p:cNvPr id="129" name="Rounded Rectangle 128"/>
          <p:cNvSpPr/>
          <p:nvPr/>
        </p:nvSpPr>
        <p:spPr>
          <a:xfrm>
            <a:off x="6541972" y="1352461"/>
            <a:ext cx="1501776" cy="946184"/>
          </a:xfrm>
          <a:prstGeom prst="roundRect">
            <a:avLst>
              <a:gd name="adj" fmla="val 2422"/>
            </a:avLst>
          </a:prstGeom>
          <a:solidFill>
            <a:schemeClr val="accent2">
              <a:lumMod val="60000"/>
              <a:lumOff val="40000"/>
            </a:schemeClr>
          </a:solidFill>
          <a:ln>
            <a:solidFill>
              <a:schemeClr val="accent2"/>
            </a:solidFill>
          </a:ln>
        </p:spPr>
        <p:style>
          <a:lnRef idx="2">
            <a:schemeClr val="accent2"/>
          </a:lnRef>
          <a:fillRef idx="1">
            <a:schemeClr val="lt1"/>
          </a:fillRef>
          <a:effectRef idx="0">
            <a:schemeClr val="accent2"/>
          </a:effectRef>
          <a:fontRef idx="minor">
            <a:schemeClr val="dk1"/>
          </a:fontRef>
        </p:style>
        <p:txBody>
          <a:bodyPr tIns="27000" rtlCol="0" anchor="t" anchorCtr="0"/>
          <a:lstStyle/>
          <a:p>
            <a:pPr algn="ctr"/>
            <a:r>
              <a:rPr lang="en-US" sz="1200" dirty="0">
                <a:solidFill>
                  <a:schemeClr val="accent3">
                    <a:lumMod val="20000"/>
                    <a:lumOff val="80000"/>
                  </a:schemeClr>
                </a:solidFill>
                <a:latin typeface="Raanana" charset="0"/>
                <a:ea typeface="Raanana" charset="0"/>
                <a:cs typeface="Raanana" charset="0"/>
              </a:rPr>
              <a:t>µ</a:t>
            </a:r>
            <a:r>
              <a:rPr lang="en-US" sz="1200" dirty="0">
                <a:solidFill>
                  <a:schemeClr val="accent3">
                    <a:lumMod val="20000"/>
                    <a:lumOff val="80000"/>
                  </a:schemeClr>
                </a:solidFill>
                <a:latin typeface="Helvetica Neue Light" charset="0"/>
                <a:ea typeface="Helvetica Neue Light" charset="0"/>
                <a:cs typeface="Helvetica Neue Light" charset="0"/>
              </a:rPr>
              <a:t>Batch1</a:t>
            </a:r>
            <a:endParaRPr lang="de-DE" sz="1200" dirty="0">
              <a:solidFill>
                <a:schemeClr val="accent3">
                  <a:lumMod val="20000"/>
                  <a:lumOff val="80000"/>
                </a:schemeClr>
              </a:solidFill>
              <a:latin typeface="Helvetica Neue Light" charset="0"/>
              <a:ea typeface="Helvetica Neue Light" charset="0"/>
              <a:cs typeface="Helvetica Neue Light" charset="0"/>
            </a:endParaRPr>
          </a:p>
        </p:txBody>
      </p:sp>
      <p:grpSp>
        <p:nvGrpSpPr>
          <p:cNvPr id="23" name="Group 22"/>
          <p:cNvGrpSpPr/>
          <p:nvPr/>
        </p:nvGrpSpPr>
        <p:grpSpPr>
          <a:xfrm>
            <a:off x="714302" y="1677048"/>
            <a:ext cx="2059207" cy="248645"/>
            <a:chOff x="9583100" y="3013870"/>
            <a:chExt cx="5173697" cy="600838"/>
          </a:xfrm>
          <a:solidFill>
            <a:schemeClr val="accent1">
              <a:lumMod val="50000"/>
            </a:schemeClr>
          </a:solidFill>
        </p:grpSpPr>
        <p:sp>
          <p:nvSpPr>
            <p:cNvPr id="24" name="Rectangle 23"/>
            <p:cNvSpPr/>
            <p:nvPr/>
          </p:nvSpPr>
          <p:spPr bwMode="auto">
            <a:xfrm>
              <a:off x="9583100" y="3013870"/>
              <a:ext cx="450629" cy="600838"/>
            </a:xfrm>
            <a:prstGeom prst="rect">
              <a:avLst/>
            </a:prstGeom>
            <a:grp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7</a:t>
              </a:r>
            </a:p>
          </p:txBody>
        </p:sp>
        <p:sp>
          <p:nvSpPr>
            <p:cNvPr id="25" name="Rectangle 24"/>
            <p:cNvSpPr/>
            <p:nvPr/>
          </p:nvSpPr>
          <p:spPr bwMode="auto">
            <a:xfrm>
              <a:off x="10370278" y="3013870"/>
              <a:ext cx="450629" cy="600838"/>
            </a:xfrm>
            <a:prstGeom prst="rect">
              <a:avLst/>
            </a:prstGeom>
            <a:grp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6</a:t>
              </a:r>
            </a:p>
          </p:txBody>
        </p:sp>
        <p:sp>
          <p:nvSpPr>
            <p:cNvPr id="26" name="Rectangle 25"/>
            <p:cNvSpPr/>
            <p:nvPr/>
          </p:nvSpPr>
          <p:spPr bwMode="auto">
            <a:xfrm>
              <a:off x="11157456" y="3013870"/>
              <a:ext cx="450629" cy="600838"/>
            </a:xfrm>
            <a:prstGeom prst="rect">
              <a:avLst/>
            </a:prstGeom>
            <a:grp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5</a:t>
              </a:r>
            </a:p>
          </p:txBody>
        </p:sp>
        <p:sp>
          <p:nvSpPr>
            <p:cNvPr id="27" name="Rectangle 26"/>
            <p:cNvSpPr/>
            <p:nvPr/>
          </p:nvSpPr>
          <p:spPr bwMode="auto">
            <a:xfrm>
              <a:off x="11944634" y="3013870"/>
              <a:ext cx="450629" cy="600838"/>
            </a:xfrm>
            <a:prstGeom prst="rect">
              <a:avLst/>
            </a:prstGeom>
            <a:grp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4</a:t>
              </a:r>
            </a:p>
          </p:txBody>
        </p:sp>
        <p:sp>
          <p:nvSpPr>
            <p:cNvPr id="28" name="Rectangle 27"/>
            <p:cNvSpPr/>
            <p:nvPr/>
          </p:nvSpPr>
          <p:spPr bwMode="auto">
            <a:xfrm>
              <a:off x="12731812" y="3013870"/>
              <a:ext cx="450629" cy="600838"/>
            </a:xfrm>
            <a:prstGeom prst="rect">
              <a:avLst/>
            </a:prstGeom>
            <a:grp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3</a:t>
              </a:r>
            </a:p>
          </p:txBody>
        </p:sp>
        <p:sp>
          <p:nvSpPr>
            <p:cNvPr id="29" name="Rectangle 28"/>
            <p:cNvSpPr/>
            <p:nvPr/>
          </p:nvSpPr>
          <p:spPr bwMode="auto">
            <a:xfrm>
              <a:off x="14306168" y="3013870"/>
              <a:ext cx="450629" cy="600838"/>
            </a:xfrm>
            <a:prstGeom prst="rect">
              <a:avLst/>
            </a:prstGeom>
            <a:grp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1</a:t>
              </a:r>
            </a:p>
          </p:txBody>
        </p:sp>
        <p:sp>
          <p:nvSpPr>
            <p:cNvPr id="30" name="Rectangle 29"/>
            <p:cNvSpPr/>
            <p:nvPr/>
          </p:nvSpPr>
          <p:spPr bwMode="auto">
            <a:xfrm>
              <a:off x="13518990" y="3013870"/>
              <a:ext cx="450629" cy="600838"/>
            </a:xfrm>
            <a:prstGeom prst="rect">
              <a:avLst/>
            </a:prstGeom>
            <a:grp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2</a:t>
              </a:r>
            </a:p>
          </p:txBody>
        </p:sp>
      </p:grpSp>
      <p:sp>
        <p:nvSpPr>
          <p:cNvPr id="31" name="TextBox 30"/>
          <p:cNvSpPr txBox="1"/>
          <p:nvPr/>
        </p:nvSpPr>
        <p:spPr>
          <a:xfrm>
            <a:off x="657302" y="2056095"/>
            <a:ext cx="1257700" cy="213751"/>
          </a:xfrm>
          <a:prstGeom prst="rect">
            <a:avLst/>
          </a:prstGeom>
          <a:noFill/>
          <a:ln>
            <a:noFill/>
          </a:ln>
        </p:spPr>
        <p:txBody>
          <a:bodyPr wrap="square" lIns="28804" tIns="14402" rIns="28804" bIns="14402">
            <a:spAutoFit/>
          </a:bodyPr>
          <a:lstStyle/>
          <a:p>
            <a:pPr>
              <a:defRPr/>
            </a:pPr>
            <a:r>
              <a:rPr lang="en-US" sz="1200" dirty="0">
                <a:solidFill>
                  <a:schemeClr val="bg1">
                    <a:lumMod val="25000"/>
                  </a:schemeClr>
                </a:solidFill>
                <a:latin typeface="Helvetica Neue Light" charset="0"/>
                <a:ea typeface="Helvetica Neue Light" charset="0"/>
                <a:cs typeface="Helvetica Neue Light" charset="0"/>
              </a:rPr>
              <a:t>Message Source</a:t>
            </a:r>
          </a:p>
        </p:txBody>
      </p:sp>
      <p:sp>
        <p:nvSpPr>
          <p:cNvPr id="116" name="TextBox 115"/>
          <p:cNvSpPr txBox="1"/>
          <p:nvPr/>
        </p:nvSpPr>
        <p:spPr>
          <a:xfrm>
            <a:off x="4837026" y="2373453"/>
            <a:ext cx="3649756" cy="583083"/>
          </a:xfrm>
          <a:prstGeom prst="rect">
            <a:avLst/>
          </a:prstGeom>
          <a:noFill/>
          <a:ln>
            <a:noFill/>
          </a:ln>
        </p:spPr>
        <p:txBody>
          <a:bodyPr wrap="square" lIns="28804" tIns="14402" rIns="28804" bIns="14402">
            <a:spAutoFit/>
          </a:bodyPr>
          <a:lstStyle/>
          <a:p>
            <a:pPr>
              <a:defRPr/>
            </a:pPr>
            <a:r>
              <a:rPr lang="en-US" sz="1200" dirty="0">
                <a:solidFill>
                  <a:srgbClr val="444439"/>
                </a:solidFill>
                <a:latin typeface="Helvetica Neue Light" charset="0"/>
                <a:ea typeface="Helvetica Neue Light" charset="0"/>
                <a:cs typeface="Helvetica Neue Light" charset="0"/>
              </a:rPr>
              <a:t>Discretized </a:t>
            </a:r>
            <a:r>
              <a:rPr lang="en-US" sz="1200" dirty="0">
                <a:solidFill>
                  <a:schemeClr val="bg1">
                    <a:lumMod val="25000"/>
                  </a:schemeClr>
                </a:solidFill>
                <a:latin typeface="Helvetica Neue Light" charset="0"/>
                <a:ea typeface="Helvetica Neue Light" charset="0"/>
                <a:cs typeface="Helvetica Neue Light" charset="0"/>
              </a:rPr>
              <a:t>Stream </a:t>
            </a:r>
            <a:r>
              <a:rPr lang="mr-IN" sz="1200" dirty="0">
                <a:solidFill>
                  <a:schemeClr val="bg1">
                    <a:lumMod val="25000"/>
                  </a:schemeClr>
                </a:solidFill>
                <a:latin typeface="Helvetica Neue Light" charset="0"/>
                <a:ea typeface="Helvetica Neue Light" charset="0"/>
                <a:cs typeface="Helvetica Neue Light" charset="0"/>
              </a:rPr>
              <a:t>–</a:t>
            </a:r>
            <a:r>
              <a:rPr lang="en-US" sz="1200" dirty="0">
                <a:solidFill>
                  <a:schemeClr val="bg1">
                    <a:lumMod val="25000"/>
                  </a:schemeClr>
                </a:solidFill>
                <a:latin typeface="Helvetica Neue Light" charset="0"/>
                <a:ea typeface="Helvetica Neue Light" charset="0"/>
                <a:cs typeface="Helvetica Neue Light" charset="0"/>
              </a:rPr>
              <a:t> </a:t>
            </a:r>
            <a:r>
              <a:rPr lang="en-US" sz="1200" dirty="0" err="1">
                <a:solidFill>
                  <a:schemeClr val="bg1">
                    <a:lumMod val="25000"/>
                  </a:schemeClr>
                </a:solidFill>
                <a:latin typeface="Helvetica Neue Light" charset="0"/>
                <a:ea typeface="Helvetica Neue Light" charset="0"/>
                <a:cs typeface="Helvetica Neue Light" charset="0"/>
              </a:rPr>
              <a:t>Dstream</a:t>
            </a:r>
            <a:endParaRPr lang="en-US" sz="1200" dirty="0">
              <a:solidFill>
                <a:schemeClr val="bg1">
                  <a:lumMod val="25000"/>
                </a:schemeClr>
              </a:solidFill>
              <a:latin typeface="Helvetica Neue Light" charset="0"/>
              <a:ea typeface="Helvetica Neue Light" charset="0"/>
              <a:cs typeface="Helvetica Neue Light" charset="0"/>
            </a:endParaRPr>
          </a:p>
          <a:p>
            <a:pPr>
              <a:defRPr/>
            </a:pPr>
            <a:r>
              <a:rPr lang="en-US" sz="1200" dirty="0">
                <a:solidFill>
                  <a:schemeClr val="bg1">
                    <a:lumMod val="25000"/>
                  </a:schemeClr>
                </a:solidFill>
                <a:latin typeface="Helvetica Neue Light" charset="0"/>
                <a:ea typeface="Helvetica Neue Light" charset="0"/>
                <a:cs typeface="Helvetica Neue Light" charset="0"/>
              </a:rPr>
              <a:t>RDD operations on </a:t>
            </a:r>
            <a:r>
              <a:rPr lang="en-US" sz="1200" dirty="0">
                <a:solidFill>
                  <a:schemeClr val="bg1">
                    <a:lumMod val="25000"/>
                  </a:schemeClr>
                </a:solidFill>
                <a:latin typeface="Roboto Regular"/>
                <a:ea typeface="ヒラギノ角ゴ ProN W3"/>
                <a:cs typeface="Roboto Regular"/>
              </a:rPr>
              <a:t>µ</a:t>
            </a:r>
            <a:r>
              <a:rPr lang="en-US" sz="1200" dirty="0">
                <a:solidFill>
                  <a:schemeClr val="bg1">
                    <a:lumMod val="25000"/>
                  </a:schemeClr>
                </a:solidFill>
                <a:latin typeface="Helvetica Neue Light" charset="0"/>
                <a:ea typeface="Helvetica Neue Light" charset="0"/>
                <a:cs typeface="Helvetica Neue Light" charset="0"/>
              </a:rPr>
              <a:t>Batches</a:t>
            </a:r>
            <a:br>
              <a:rPr lang="en-US" sz="1200" dirty="0">
                <a:solidFill>
                  <a:schemeClr val="bg1">
                    <a:lumMod val="25000"/>
                  </a:schemeClr>
                </a:solidFill>
                <a:latin typeface="Helvetica Neue Light" charset="0"/>
                <a:ea typeface="Helvetica Neue Light" charset="0"/>
                <a:cs typeface="Helvetica Neue Light" charset="0"/>
              </a:rPr>
            </a:br>
            <a:r>
              <a:rPr lang="en-US" sz="1200" dirty="0">
                <a:solidFill>
                  <a:schemeClr val="bg1">
                    <a:lumMod val="25000"/>
                  </a:schemeClr>
                </a:solidFill>
                <a:latin typeface="Helvetica Neue Light" charset="0"/>
                <a:ea typeface="Helvetica Neue Light" charset="0"/>
                <a:cs typeface="Helvetica Neue Light" charset="0"/>
              </a:rPr>
              <a:t>Size of blocks impacts concurrency (500ms)</a:t>
            </a:r>
          </a:p>
        </p:txBody>
      </p:sp>
      <p:sp>
        <p:nvSpPr>
          <p:cNvPr id="121" name="Rounded Rectangle 120"/>
          <p:cNvSpPr/>
          <p:nvPr/>
        </p:nvSpPr>
        <p:spPr>
          <a:xfrm>
            <a:off x="6628396" y="1604403"/>
            <a:ext cx="626617" cy="590990"/>
          </a:xfrm>
          <a:prstGeom prst="roundRect">
            <a:avLst>
              <a:gd name="adj" fmla="val 2422"/>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7000" rtlCol="0" anchor="t" anchorCtr="0"/>
          <a:lstStyle/>
          <a:p>
            <a:pPr algn="ctr"/>
            <a:r>
              <a:rPr lang="de-DE" sz="1200" dirty="0">
                <a:solidFill>
                  <a:sysClr val="windowText" lastClr="000000"/>
                </a:solidFill>
              </a:rPr>
              <a:t>Block 2 </a:t>
            </a:r>
          </a:p>
        </p:txBody>
      </p:sp>
      <p:sp>
        <p:nvSpPr>
          <p:cNvPr id="122" name="Rounded Rectangle 121"/>
          <p:cNvSpPr/>
          <p:nvPr/>
        </p:nvSpPr>
        <p:spPr>
          <a:xfrm>
            <a:off x="7307322" y="1604402"/>
            <a:ext cx="626617" cy="594119"/>
          </a:xfrm>
          <a:prstGeom prst="roundRect">
            <a:avLst>
              <a:gd name="adj" fmla="val 2422"/>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7000" rtlCol="0" anchor="t" anchorCtr="0"/>
          <a:lstStyle/>
          <a:p>
            <a:pPr algn="ctr"/>
            <a:r>
              <a:rPr lang="de-DE" sz="1200" dirty="0">
                <a:solidFill>
                  <a:sysClr val="windowText" lastClr="000000"/>
                </a:solidFill>
              </a:rPr>
              <a:t>Block 1</a:t>
            </a:r>
          </a:p>
        </p:txBody>
      </p:sp>
      <p:sp>
        <p:nvSpPr>
          <p:cNvPr id="130" name="Rectangle 129"/>
          <p:cNvSpPr/>
          <p:nvPr/>
        </p:nvSpPr>
        <p:spPr bwMode="auto">
          <a:xfrm>
            <a:off x="7672196" y="1861806"/>
            <a:ext cx="179357" cy="248645"/>
          </a:xfrm>
          <a:prstGeom prst="rect">
            <a:avLst/>
          </a:prstGeom>
          <a:solidFill>
            <a:schemeClr val="accent1">
              <a:lumMod val="50000"/>
            </a:schemeClr>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1</a:t>
            </a:r>
          </a:p>
        </p:txBody>
      </p:sp>
      <p:sp>
        <p:nvSpPr>
          <p:cNvPr id="132" name="Rectangle 131"/>
          <p:cNvSpPr/>
          <p:nvPr/>
        </p:nvSpPr>
        <p:spPr bwMode="auto">
          <a:xfrm>
            <a:off x="7370085" y="1861806"/>
            <a:ext cx="179357" cy="248645"/>
          </a:xfrm>
          <a:prstGeom prst="rect">
            <a:avLst/>
          </a:prstGeom>
          <a:solidFill>
            <a:schemeClr val="accent1">
              <a:lumMod val="50000"/>
            </a:schemeClr>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2</a:t>
            </a:r>
          </a:p>
        </p:txBody>
      </p:sp>
      <p:sp>
        <p:nvSpPr>
          <p:cNvPr id="133" name="Rectangle 132"/>
          <p:cNvSpPr/>
          <p:nvPr/>
        </p:nvSpPr>
        <p:spPr bwMode="auto">
          <a:xfrm>
            <a:off x="7006168" y="1856207"/>
            <a:ext cx="179357" cy="248645"/>
          </a:xfrm>
          <a:prstGeom prst="rect">
            <a:avLst/>
          </a:prstGeom>
          <a:solidFill>
            <a:schemeClr val="accent1">
              <a:lumMod val="50000"/>
            </a:schemeClr>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3</a:t>
            </a:r>
          </a:p>
        </p:txBody>
      </p:sp>
      <p:sp>
        <p:nvSpPr>
          <p:cNvPr id="134" name="Rectangle 133"/>
          <p:cNvSpPr/>
          <p:nvPr/>
        </p:nvSpPr>
        <p:spPr bwMode="auto">
          <a:xfrm>
            <a:off x="6698238" y="1861806"/>
            <a:ext cx="179357" cy="248645"/>
          </a:xfrm>
          <a:prstGeom prst="rect">
            <a:avLst/>
          </a:prstGeom>
          <a:solidFill>
            <a:schemeClr val="accent1">
              <a:lumMod val="50000"/>
            </a:schemeClr>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4</a:t>
            </a:r>
          </a:p>
        </p:txBody>
      </p:sp>
      <p:sp>
        <p:nvSpPr>
          <p:cNvPr id="135" name="Rounded Rectangle 134"/>
          <p:cNvSpPr/>
          <p:nvPr/>
        </p:nvSpPr>
        <p:spPr>
          <a:xfrm>
            <a:off x="4856756" y="1358060"/>
            <a:ext cx="1501776" cy="946184"/>
          </a:xfrm>
          <a:prstGeom prst="roundRect">
            <a:avLst>
              <a:gd name="adj" fmla="val 2422"/>
            </a:avLst>
          </a:prstGeom>
          <a:solidFill>
            <a:schemeClr val="accent2">
              <a:lumMod val="60000"/>
              <a:lumOff val="40000"/>
            </a:schemeClr>
          </a:solidFill>
          <a:ln>
            <a:solidFill>
              <a:schemeClr val="accent2"/>
            </a:solidFill>
          </a:ln>
        </p:spPr>
        <p:style>
          <a:lnRef idx="2">
            <a:schemeClr val="accent2"/>
          </a:lnRef>
          <a:fillRef idx="1">
            <a:schemeClr val="lt1"/>
          </a:fillRef>
          <a:effectRef idx="0">
            <a:schemeClr val="accent2"/>
          </a:effectRef>
          <a:fontRef idx="minor">
            <a:schemeClr val="dk1"/>
          </a:fontRef>
        </p:style>
        <p:txBody>
          <a:bodyPr tIns="27000" rtlCol="0" anchor="t" anchorCtr="0"/>
          <a:lstStyle/>
          <a:p>
            <a:pPr algn="ctr"/>
            <a:r>
              <a:rPr lang="en-US" sz="1200" dirty="0">
                <a:solidFill>
                  <a:schemeClr val="accent3">
                    <a:lumMod val="20000"/>
                    <a:lumOff val="80000"/>
                  </a:schemeClr>
                </a:solidFill>
                <a:latin typeface="Raanana" charset="0"/>
                <a:ea typeface="Raanana" charset="0"/>
                <a:cs typeface="Raanana" charset="0"/>
              </a:rPr>
              <a:t>µ</a:t>
            </a:r>
            <a:r>
              <a:rPr lang="en-US" sz="1200" dirty="0">
                <a:solidFill>
                  <a:schemeClr val="accent3">
                    <a:lumMod val="20000"/>
                    <a:lumOff val="80000"/>
                  </a:schemeClr>
                </a:solidFill>
                <a:latin typeface="Helvetica Neue Light" charset="0"/>
                <a:ea typeface="Helvetica Neue Light" charset="0"/>
                <a:cs typeface="Helvetica Neue Light" charset="0"/>
              </a:rPr>
              <a:t>Batch2</a:t>
            </a:r>
            <a:endParaRPr lang="de-DE" sz="1050" dirty="0">
              <a:solidFill>
                <a:schemeClr val="accent3">
                  <a:lumMod val="20000"/>
                  <a:lumOff val="80000"/>
                </a:schemeClr>
              </a:solidFill>
              <a:latin typeface="Helvetica Neue Light" charset="0"/>
              <a:ea typeface="Helvetica Neue Light" charset="0"/>
              <a:cs typeface="Helvetica Neue Light" charset="0"/>
            </a:endParaRPr>
          </a:p>
        </p:txBody>
      </p:sp>
      <p:sp>
        <p:nvSpPr>
          <p:cNvPr id="136" name="Rounded Rectangle 135"/>
          <p:cNvSpPr/>
          <p:nvPr/>
        </p:nvSpPr>
        <p:spPr>
          <a:xfrm>
            <a:off x="4943179" y="1610002"/>
            <a:ext cx="626617" cy="590990"/>
          </a:xfrm>
          <a:prstGeom prst="roundRect">
            <a:avLst>
              <a:gd name="adj" fmla="val 2422"/>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7000" rtlCol="0" anchor="t" anchorCtr="0"/>
          <a:lstStyle/>
          <a:p>
            <a:pPr algn="ctr"/>
            <a:r>
              <a:rPr lang="de-DE" sz="1200" dirty="0">
                <a:solidFill>
                  <a:sysClr val="windowText" lastClr="000000"/>
                </a:solidFill>
              </a:rPr>
              <a:t>Block 4 </a:t>
            </a:r>
          </a:p>
        </p:txBody>
      </p:sp>
      <p:sp>
        <p:nvSpPr>
          <p:cNvPr id="137" name="Rounded Rectangle 136"/>
          <p:cNvSpPr/>
          <p:nvPr/>
        </p:nvSpPr>
        <p:spPr>
          <a:xfrm>
            <a:off x="5622106" y="1610001"/>
            <a:ext cx="626617" cy="594119"/>
          </a:xfrm>
          <a:prstGeom prst="roundRect">
            <a:avLst>
              <a:gd name="adj" fmla="val 2422"/>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7000" rtlCol="0" anchor="t" anchorCtr="0"/>
          <a:lstStyle/>
          <a:p>
            <a:pPr algn="ctr"/>
            <a:r>
              <a:rPr lang="de-DE" sz="1200" dirty="0">
                <a:solidFill>
                  <a:sysClr val="windowText" lastClr="000000"/>
                </a:solidFill>
              </a:rPr>
              <a:t>Block 3</a:t>
            </a:r>
          </a:p>
        </p:txBody>
      </p:sp>
      <p:sp>
        <p:nvSpPr>
          <p:cNvPr id="138" name="Rectangle 137"/>
          <p:cNvSpPr/>
          <p:nvPr/>
        </p:nvSpPr>
        <p:spPr bwMode="auto">
          <a:xfrm>
            <a:off x="5986979" y="1867405"/>
            <a:ext cx="179357" cy="248645"/>
          </a:xfrm>
          <a:prstGeom prst="rect">
            <a:avLst/>
          </a:prstGeom>
          <a:solidFill>
            <a:schemeClr val="accent1">
              <a:lumMod val="50000"/>
            </a:schemeClr>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5</a:t>
            </a:r>
          </a:p>
        </p:txBody>
      </p:sp>
      <p:sp>
        <p:nvSpPr>
          <p:cNvPr id="139" name="Rectangle 138"/>
          <p:cNvSpPr/>
          <p:nvPr/>
        </p:nvSpPr>
        <p:spPr bwMode="auto">
          <a:xfrm>
            <a:off x="5684869" y="1867405"/>
            <a:ext cx="179357" cy="248645"/>
          </a:xfrm>
          <a:prstGeom prst="rect">
            <a:avLst/>
          </a:prstGeom>
          <a:solidFill>
            <a:schemeClr val="accent1">
              <a:lumMod val="50000"/>
            </a:schemeClr>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6</a:t>
            </a:r>
          </a:p>
        </p:txBody>
      </p:sp>
      <p:sp>
        <p:nvSpPr>
          <p:cNvPr id="140" name="Rectangle 139"/>
          <p:cNvSpPr/>
          <p:nvPr/>
        </p:nvSpPr>
        <p:spPr bwMode="auto">
          <a:xfrm>
            <a:off x="5320951" y="1861806"/>
            <a:ext cx="179357" cy="248645"/>
          </a:xfrm>
          <a:prstGeom prst="rect">
            <a:avLst/>
          </a:prstGeom>
          <a:solidFill>
            <a:schemeClr val="accent1">
              <a:lumMod val="50000"/>
            </a:schemeClr>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7</a:t>
            </a:r>
          </a:p>
        </p:txBody>
      </p:sp>
      <p:sp>
        <p:nvSpPr>
          <p:cNvPr id="141" name="Rectangle 140"/>
          <p:cNvSpPr/>
          <p:nvPr/>
        </p:nvSpPr>
        <p:spPr bwMode="auto">
          <a:xfrm>
            <a:off x="5013021" y="1867405"/>
            <a:ext cx="179357" cy="248645"/>
          </a:xfrm>
          <a:prstGeom prst="rect">
            <a:avLst/>
          </a:prstGeom>
          <a:solidFill>
            <a:schemeClr val="accent1">
              <a:lumMod val="50000"/>
            </a:schemeClr>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1500" dirty="0">
                <a:solidFill>
                  <a:schemeClr val="bg1"/>
                </a:solidFill>
                <a:latin typeface="Roboto Light"/>
                <a:ea typeface="ヒラギノ角ゴ ProN W3" charset="0"/>
                <a:cs typeface="Roboto Light"/>
                <a:sym typeface="Gill Sans" charset="0"/>
              </a:rPr>
              <a:t>8</a:t>
            </a:r>
          </a:p>
        </p:txBody>
      </p:sp>
      <p:grpSp>
        <p:nvGrpSpPr>
          <p:cNvPr id="142" name="Group 141"/>
          <p:cNvGrpSpPr/>
          <p:nvPr/>
        </p:nvGrpSpPr>
        <p:grpSpPr>
          <a:xfrm>
            <a:off x="4790127" y="979044"/>
            <a:ext cx="1585566" cy="379135"/>
            <a:chOff x="9717842" y="7664200"/>
            <a:chExt cx="3090072" cy="543170"/>
          </a:xfrm>
        </p:grpSpPr>
        <p:cxnSp>
          <p:nvCxnSpPr>
            <p:cNvPr id="143" name="Straight Connector 142"/>
            <p:cNvCxnSpPr/>
            <p:nvPr/>
          </p:nvCxnSpPr>
          <p:spPr>
            <a:xfrm flipH="1">
              <a:off x="9756982" y="8038258"/>
              <a:ext cx="3050932" cy="0"/>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cxnSp>
          <p:nvCxnSpPr>
            <p:cNvPr id="144" name="Straight Connector 143"/>
            <p:cNvCxnSpPr/>
            <p:nvPr/>
          </p:nvCxnSpPr>
          <p:spPr>
            <a:xfrm>
              <a:off x="9761486" y="7871141"/>
              <a:ext cx="0" cy="336229"/>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cxnSp>
          <p:nvCxnSpPr>
            <p:cNvPr id="145" name="Straight Connector 144"/>
            <p:cNvCxnSpPr/>
            <p:nvPr/>
          </p:nvCxnSpPr>
          <p:spPr>
            <a:xfrm>
              <a:off x="12807914" y="7871141"/>
              <a:ext cx="0" cy="336229"/>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sp>
          <p:nvSpPr>
            <p:cNvPr id="146" name="TextBox 145"/>
            <p:cNvSpPr txBox="1"/>
            <p:nvPr/>
          </p:nvSpPr>
          <p:spPr>
            <a:xfrm>
              <a:off x="9717842" y="7664200"/>
              <a:ext cx="3041603" cy="273162"/>
            </a:xfrm>
            <a:prstGeom prst="rect">
              <a:avLst/>
            </a:prstGeom>
            <a:noFill/>
            <a:ln>
              <a:noFill/>
            </a:ln>
          </p:spPr>
          <p:txBody>
            <a:bodyPr wrap="square" lIns="28804" tIns="14402" rIns="28804" bIns="14402">
              <a:spAutoFit/>
            </a:bodyPr>
            <a:lstStyle/>
            <a:p>
              <a:pPr algn="ctr">
                <a:defRPr/>
              </a:pPr>
              <a:r>
                <a:rPr lang="en-US" sz="1050" dirty="0">
                  <a:solidFill>
                    <a:srgbClr val="444439"/>
                  </a:solidFill>
                  <a:latin typeface="Helvetica Neue Light" charset="0"/>
                  <a:ea typeface="Helvetica Neue Light" charset="0"/>
                  <a:cs typeface="Helvetica Neue Light" charset="0"/>
                </a:rPr>
                <a:t>1s</a:t>
              </a:r>
            </a:p>
          </p:txBody>
        </p:sp>
      </p:grpSp>
      <p:grpSp>
        <p:nvGrpSpPr>
          <p:cNvPr id="147" name="Group 146"/>
          <p:cNvGrpSpPr/>
          <p:nvPr/>
        </p:nvGrpSpPr>
        <p:grpSpPr>
          <a:xfrm>
            <a:off x="6503338" y="979044"/>
            <a:ext cx="1574369" cy="379135"/>
            <a:chOff x="9739665" y="7664200"/>
            <a:chExt cx="3068249" cy="543170"/>
          </a:xfrm>
        </p:grpSpPr>
        <p:cxnSp>
          <p:nvCxnSpPr>
            <p:cNvPr id="148" name="Straight Connector 147"/>
            <p:cNvCxnSpPr/>
            <p:nvPr/>
          </p:nvCxnSpPr>
          <p:spPr>
            <a:xfrm flipH="1">
              <a:off x="9756982" y="8038258"/>
              <a:ext cx="3050932" cy="0"/>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cxnSp>
          <p:nvCxnSpPr>
            <p:cNvPr id="149" name="Straight Connector 148"/>
            <p:cNvCxnSpPr/>
            <p:nvPr/>
          </p:nvCxnSpPr>
          <p:spPr>
            <a:xfrm>
              <a:off x="9761486" y="7871141"/>
              <a:ext cx="0" cy="336229"/>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cxnSp>
          <p:nvCxnSpPr>
            <p:cNvPr id="150" name="Straight Connector 149"/>
            <p:cNvCxnSpPr/>
            <p:nvPr/>
          </p:nvCxnSpPr>
          <p:spPr>
            <a:xfrm>
              <a:off x="12807914" y="7871141"/>
              <a:ext cx="0" cy="336229"/>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sp>
          <p:nvSpPr>
            <p:cNvPr id="151" name="TextBox 150"/>
            <p:cNvSpPr txBox="1"/>
            <p:nvPr/>
          </p:nvSpPr>
          <p:spPr>
            <a:xfrm>
              <a:off x="9739665" y="7664200"/>
              <a:ext cx="3041602" cy="273162"/>
            </a:xfrm>
            <a:prstGeom prst="rect">
              <a:avLst/>
            </a:prstGeom>
            <a:noFill/>
            <a:ln>
              <a:noFill/>
            </a:ln>
          </p:spPr>
          <p:txBody>
            <a:bodyPr wrap="square" lIns="28804" tIns="14402" rIns="28804" bIns="14402">
              <a:spAutoFit/>
            </a:bodyPr>
            <a:lstStyle/>
            <a:p>
              <a:pPr algn="ctr">
                <a:defRPr/>
              </a:pPr>
              <a:r>
                <a:rPr lang="en-US" sz="1050" dirty="0">
                  <a:solidFill>
                    <a:srgbClr val="444439"/>
                  </a:solidFill>
                  <a:latin typeface="Helvetica Neue Light" charset="0"/>
                  <a:ea typeface="Helvetica Neue Light" charset="0"/>
                  <a:cs typeface="Helvetica Neue Light" charset="0"/>
                </a:rPr>
                <a:t>1s</a:t>
              </a:r>
            </a:p>
          </p:txBody>
        </p:sp>
      </p:grpSp>
      <p:sp>
        <p:nvSpPr>
          <p:cNvPr id="152" name="Rectangle 151"/>
          <p:cNvSpPr/>
          <p:nvPr/>
        </p:nvSpPr>
        <p:spPr>
          <a:xfrm>
            <a:off x="4477030" y="3011570"/>
            <a:ext cx="4092787" cy="1823576"/>
          </a:xfrm>
          <a:prstGeom prst="rect">
            <a:avLst/>
          </a:prstGeom>
          <a:solidFill>
            <a:schemeClr val="bg1">
              <a:lumMod val="95000"/>
            </a:schemeClr>
          </a:solidFill>
          <a:ln>
            <a:solidFill>
              <a:schemeClr val="tx2">
                <a:lumMod val="75000"/>
              </a:schemeClr>
            </a:solidFill>
          </a:ln>
        </p:spPr>
        <p:txBody>
          <a:bodyPr wrap="none">
            <a:spAutoFit/>
          </a:bodyPr>
          <a:lstStyle/>
          <a:p>
            <a:endParaRPr lang="de-DE" sz="1200" dirty="0">
              <a:latin typeface="Consolas" charset="0"/>
              <a:ea typeface="Consolas" charset="0"/>
              <a:cs typeface="Consolas" charset="0"/>
            </a:endParaRPr>
          </a:p>
          <a:p>
            <a:pPr>
              <a:lnSpc>
                <a:spcPct val="150000"/>
              </a:lnSpc>
            </a:pPr>
            <a:r>
              <a:rPr lang="de-DE" sz="1200" dirty="0" err="1">
                <a:solidFill>
                  <a:schemeClr val="accent5">
                    <a:lumMod val="50000"/>
                  </a:schemeClr>
                </a:solidFill>
                <a:latin typeface="Consolas" charset="0"/>
                <a:ea typeface="Consolas" charset="0"/>
                <a:cs typeface="Consolas" charset="0"/>
              </a:rPr>
              <a:t>val</a:t>
            </a:r>
            <a:r>
              <a:rPr lang="de-DE" sz="1200" dirty="0">
                <a:solidFill>
                  <a:schemeClr val="accent5">
                    <a:lumMod val="50000"/>
                  </a:schemeClr>
                </a:solidFill>
                <a:latin typeface="Consolas" charset="0"/>
                <a:ea typeface="Consolas" charset="0"/>
                <a:cs typeface="Consolas" charset="0"/>
              </a:rPr>
              <a:t> </a:t>
            </a:r>
            <a:r>
              <a:rPr lang="de-DE" sz="1200" dirty="0" err="1">
                <a:solidFill>
                  <a:schemeClr val="accent5">
                    <a:lumMod val="50000"/>
                  </a:schemeClr>
                </a:solidFill>
                <a:latin typeface="Consolas" charset="0"/>
                <a:ea typeface="Consolas" charset="0"/>
                <a:cs typeface="Consolas" charset="0"/>
              </a:rPr>
              <a:t>ssc</a:t>
            </a:r>
            <a:r>
              <a:rPr lang="de-DE" sz="1200" dirty="0">
                <a:solidFill>
                  <a:schemeClr val="accent5">
                    <a:lumMod val="50000"/>
                  </a:schemeClr>
                </a:solidFill>
                <a:latin typeface="Consolas" charset="0"/>
                <a:ea typeface="Consolas" charset="0"/>
                <a:cs typeface="Consolas" charset="0"/>
              </a:rPr>
              <a:t> = </a:t>
            </a:r>
            <a:r>
              <a:rPr lang="de-DE" sz="1200" dirty="0" err="1">
                <a:latin typeface="Consolas" charset="0"/>
                <a:ea typeface="Consolas" charset="0"/>
                <a:cs typeface="Consolas" charset="0"/>
              </a:rPr>
              <a:t>new</a:t>
            </a:r>
            <a:r>
              <a:rPr lang="de-DE" sz="1200" dirty="0">
                <a:latin typeface="Consolas" charset="0"/>
                <a:ea typeface="Consolas" charset="0"/>
                <a:cs typeface="Consolas" charset="0"/>
              </a:rPr>
              <a:t> </a:t>
            </a:r>
            <a:r>
              <a:rPr lang="de-DE" sz="1200" dirty="0" err="1">
                <a:latin typeface="Consolas" charset="0"/>
                <a:ea typeface="Consolas" charset="0"/>
                <a:cs typeface="Consolas" charset="0"/>
              </a:rPr>
              <a:t>StreamingContext</a:t>
            </a:r>
            <a:r>
              <a:rPr lang="de-DE" sz="1200" dirty="0">
                <a:latin typeface="Consolas" charset="0"/>
                <a:ea typeface="Consolas" charset="0"/>
                <a:cs typeface="Consolas" charset="0"/>
              </a:rPr>
              <a:t>(</a:t>
            </a:r>
            <a:r>
              <a:rPr lang="de-DE" sz="1200" dirty="0" err="1">
                <a:latin typeface="Consolas" charset="0"/>
                <a:ea typeface="Consolas" charset="0"/>
                <a:cs typeface="Consolas" charset="0"/>
              </a:rPr>
              <a:t>sc</a:t>
            </a:r>
            <a:r>
              <a:rPr lang="de-DE" sz="1200" dirty="0">
                <a:latin typeface="Consolas" charset="0"/>
                <a:ea typeface="Consolas" charset="0"/>
                <a:cs typeface="Consolas" charset="0"/>
              </a:rPr>
              <a:t>, </a:t>
            </a:r>
            <a:r>
              <a:rPr lang="de-DE" sz="1200" dirty="0" err="1">
                <a:latin typeface="Consolas" charset="0"/>
                <a:ea typeface="Consolas" charset="0"/>
                <a:cs typeface="Consolas" charset="0"/>
              </a:rPr>
              <a:t>Seconds</a:t>
            </a:r>
            <a:r>
              <a:rPr lang="de-DE" sz="1200" dirty="0">
                <a:latin typeface="Consolas" charset="0"/>
                <a:ea typeface="Consolas" charset="0"/>
                <a:cs typeface="Consolas" charset="0"/>
              </a:rPr>
              <a:t>(1))</a:t>
            </a:r>
          </a:p>
          <a:p>
            <a:pPr>
              <a:lnSpc>
                <a:spcPct val="150000"/>
              </a:lnSpc>
            </a:pPr>
            <a:r>
              <a:rPr lang="de-DE" sz="1200" dirty="0" err="1">
                <a:solidFill>
                  <a:schemeClr val="accent5">
                    <a:lumMod val="50000"/>
                  </a:schemeClr>
                </a:solidFill>
                <a:latin typeface="Consolas" charset="0"/>
                <a:ea typeface="Consolas" charset="0"/>
                <a:cs typeface="Consolas" charset="0"/>
              </a:rPr>
              <a:t>val</a:t>
            </a:r>
            <a:r>
              <a:rPr lang="de-DE" sz="1200" dirty="0">
                <a:solidFill>
                  <a:schemeClr val="accent5">
                    <a:lumMod val="50000"/>
                  </a:schemeClr>
                </a:solidFill>
                <a:latin typeface="Consolas" charset="0"/>
                <a:ea typeface="Consolas" charset="0"/>
                <a:cs typeface="Consolas" charset="0"/>
              </a:rPr>
              <a:t> </a:t>
            </a:r>
            <a:r>
              <a:rPr lang="de-DE" sz="1200" dirty="0" err="1">
                <a:solidFill>
                  <a:schemeClr val="accent5">
                    <a:lumMod val="50000"/>
                  </a:schemeClr>
                </a:solidFill>
                <a:latin typeface="Consolas" charset="0"/>
                <a:ea typeface="Consolas" charset="0"/>
                <a:cs typeface="Consolas" charset="0"/>
              </a:rPr>
              <a:t>lines</a:t>
            </a:r>
            <a:r>
              <a:rPr lang="de-DE" sz="1200" dirty="0">
                <a:solidFill>
                  <a:schemeClr val="accent5">
                    <a:lumMod val="50000"/>
                  </a:schemeClr>
                </a:solidFill>
                <a:latin typeface="Consolas" charset="0"/>
                <a:ea typeface="Consolas" charset="0"/>
                <a:cs typeface="Consolas" charset="0"/>
              </a:rPr>
              <a:t> = </a:t>
            </a:r>
            <a:r>
              <a:rPr lang="de-DE" sz="1200" dirty="0" err="1">
                <a:latin typeface="Consolas" charset="0"/>
                <a:ea typeface="Consolas" charset="0"/>
                <a:cs typeface="Consolas" charset="0"/>
              </a:rPr>
              <a:t>ssc.textFileStream</a:t>
            </a:r>
            <a:r>
              <a:rPr lang="de-DE" sz="1200" dirty="0">
                <a:latin typeface="Consolas" charset="0"/>
                <a:ea typeface="Consolas" charset="0"/>
                <a:cs typeface="Consolas" charset="0"/>
              </a:rPr>
              <a:t>(</a:t>
            </a:r>
            <a:r>
              <a:rPr lang="de-DE" sz="1200" dirty="0" err="1">
                <a:latin typeface="Consolas" charset="0"/>
                <a:ea typeface="Consolas" charset="0"/>
                <a:cs typeface="Consolas" charset="0"/>
              </a:rPr>
              <a:t>args</a:t>
            </a:r>
            <a:r>
              <a:rPr lang="de-DE" sz="1200" dirty="0">
                <a:latin typeface="Consolas" charset="0"/>
                <a:ea typeface="Consolas" charset="0"/>
                <a:cs typeface="Consolas" charset="0"/>
              </a:rPr>
              <a:t>(0))</a:t>
            </a:r>
          </a:p>
          <a:p>
            <a:pPr>
              <a:lnSpc>
                <a:spcPct val="150000"/>
              </a:lnSpc>
            </a:pPr>
            <a:r>
              <a:rPr lang="de-DE" sz="1200" dirty="0" err="1">
                <a:solidFill>
                  <a:schemeClr val="accent5">
                    <a:lumMod val="50000"/>
                  </a:schemeClr>
                </a:solidFill>
                <a:latin typeface="Consolas" charset="0"/>
                <a:ea typeface="Consolas" charset="0"/>
                <a:cs typeface="Consolas" charset="0"/>
              </a:rPr>
              <a:t>val</a:t>
            </a:r>
            <a:r>
              <a:rPr lang="de-DE" sz="1200" dirty="0">
                <a:solidFill>
                  <a:schemeClr val="accent5">
                    <a:lumMod val="50000"/>
                  </a:schemeClr>
                </a:solidFill>
                <a:latin typeface="Consolas" charset="0"/>
                <a:ea typeface="Consolas" charset="0"/>
                <a:cs typeface="Consolas" charset="0"/>
              </a:rPr>
              <a:t> </a:t>
            </a:r>
            <a:r>
              <a:rPr lang="de-DE" sz="1200" dirty="0" err="1">
                <a:solidFill>
                  <a:schemeClr val="accent5">
                    <a:lumMod val="50000"/>
                  </a:schemeClr>
                </a:solidFill>
                <a:latin typeface="Consolas" charset="0"/>
                <a:ea typeface="Consolas" charset="0"/>
                <a:cs typeface="Consolas" charset="0"/>
              </a:rPr>
              <a:t>readingStream</a:t>
            </a:r>
            <a:r>
              <a:rPr lang="de-DE" sz="1200" dirty="0">
                <a:solidFill>
                  <a:schemeClr val="accent5">
                    <a:lumMod val="50000"/>
                  </a:schemeClr>
                </a:solidFill>
                <a:latin typeface="Consolas" charset="0"/>
                <a:ea typeface="Consolas" charset="0"/>
                <a:cs typeface="Consolas" charset="0"/>
              </a:rPr>
              <a:t> = </a:t>
            </a:r>
            <a:r>
              <a:rPr lang="de-DE" sz="1200" dirty="0" err="1">
                <a:solidFill>
                  <a:schemeClr val="accent5">
                    <a:lumMod val="50000"/>
                  </a:schemeClr>
                </a:solidFill>
                <a:latin typeface="Consolas" charset="0"/>
                <a:ea typeface="Consolas" charset="0"/>
                <a:cs typeface="Consolas" charset="0"/>
              </a:rPr>
              <a:t>lines.map</a:t>
            </a:r>
            <a:r>
              <a:rPr lang="de-DE" sz="1200" dirty="0">
                <a:solidFill>
                  <a:schemeClr val="accent5">
                    <a:lumMod val="50000"/>
                  </a:schemeClr>
                </a:solidFill>
                <a:latin typeface="Consolas" charset="0"/>
                <a:ea typeface="Consolas" charset="0"/>
                <a:cs typeface="Consolas" charset="0"/>
              </a:rPr>
              <a:t>(_.</a:t>
            </a:r>
            <a:r>
              <a:rPr lang="de-DE" sz="1200" dirty="0" err="1">
                <a:solidFill>
                  <a:schemeClr val="accent5">
                    <a:lumMod val="50000"/>
                  </a:schemeClr>
                </a:solidFill>
                <a:latin typeface="Consolas" charset="0"/>
                <a:ea typeface="Consolas" charset="0"/>
                <a:cs typeface="Consolas" charset="0"/>
              </a:rPr>
              <a:t>split</a:t>
            </a:r>
            <a:r>
              <a:rPr lang="de-DE" sz="1200" dirty="0">
                <a:solidFill>
                  <a:schemeClr val="accent5">
                    <a:lumMod val="50000"/>
                  </a:schemeClr>
                </a:solidFill>
                <a:latin typeface="Consolas" charset="0"/>
                <a:ea typeface="Consolas" charset="0"/>
                <a:cs typeface="Consolas" charset="0"/>
              </a:rPr>
              <a:t>(",")).</a:t>
            </a:r>
          </a:p>
          <a:p>
            <a:pPr>
              <a:lnSpc>
                <a:spcPct val="150000"/>
              </a:lnSpc>
            </a:pPr>
            <a:r>
              <a:rPr lang="de-DE" sz="1200" dirty="0" err="1">
                <a:solidFill>
                  <a:schemeClr val="accent5">
                    <a:lumMod val="50000"/>
                  </a:schemeClr>
                </a:solidFill>
                <a:latin typeface="Consolas" charset="0"/>
                <a:ea typeface="Consolas" charset="0"/>
                <a:cs typeface="Consolas" charset="0"/>
              </a:rPr>
              <a:t>map</a:t>
            </a:r>
            <a:r>
              <a:rPr lang="de-DE" sz="1200" dirty="0">
                <a:solidFill>
                  <a:schemeClr val="accent5">
                    <a:lumMod val="50000"/>
                  </a:schemeClr>
                </a:solidFill>
                <a:latin typeface="Consolas" charset="0"/>
                <a:ea typeface="Consolas" charset="0"/>
                <a:cs typeface="Consolas" charset="0"/>
              </a:rPr>
              <a:t>(</a:t>
            </a:r>
            <a:r>
              <a:rPr lang="de-DE" sz="1200" dirty="0" err="1">
                <a:solidFill>
                  <a:schemeClr val="accent5">
                    <a:lumMod val="50000"/>
                  </a:schemeClr>
                </a:solidFill>
                <a:latin typeface="Consolas" charset="0"/>
                <a:ea typeface="Consolas" charset="0"/>
                <a:cs typeface="Consolas" charset="0"/>
              </a:rPr>
              <a:t>reading</a:t>
            </a:r>
            <a:r>
              <a:rPr lang="de-DE" sz="1200" dirty="0">
                <a:solidFill>
                  <a:schemeClr val="accent5">
                    <a:lumMod val="50000"/>
                  </a:schemeClr>
                </a:solidFill>
                <a:latin typeface="Consolas" charset="0"/>
                <a:ea typeface="Consolas" charset="0"/>
                <a:cs typeface="Consolas" charset="0"/>
              </a:rPr>
              <a:t> =&gt; (</a:t>
            </a:r>
            <a:r>
              <a:rPr lang="de-DE" sz="1200" dirty="0" err="1">
                <a:solidFill>
                  <a:schemeClr val="accent5">
                    <a:lumMod val="50000"/>
                  </a:schemeClr>
                </a:solidFill>
                <a:latin typeface="Consolas" charset="0"/>
                <a:ea typeface="Consolas" charset="0"/>
                <a:cs typeface="Consolas" charset="0"/>
              </a:rPr>
              <a:t>reading</a:t>
            </a:r>
            <a:r>
              <a:rPr lang="de-DE" sz="1200" dirty="0">
                <a:solidFill>
                  <a:schemeClr val="accent5">
                    <a:lumMod val="50000"/>
                  </a:schemeClr>
                </a:solidFill>
                <a:latin typeface="Consolas" charset="0"/>
                <a:ea typeface="Consolas" charset="0"/>
                <a:cs typeface="Consolas" charset="0"/>
              </a:rPr>
              <a:t>(0),1)).</a:t>
            </a:r>
          </a:p>
          <a:p>
            <a:pPr>
              <a:lnSpc>
                <a:spcPct val="150000"/>
              </a:lnSpc>
            </a:pPr>
            <a:r>
              <a:rPr lang="mr-IN" sz="1200" dirty="0" err="1">
                <a:solidFill>
                  <a:schemeClr val="accent5">
                    <a:lumMod val="50000"/>
                  </a:schemeClr>
                </a:solidFill>
                <a:latin typeface="Consolas" charset="0"/>
                <a:ea typeface="Consolas" charset="0"/>
                <a:cs typeface="Consolas" charset="0"/>
              </a:rPr>
              <a:t>reduceByKey</a:t>
            </a:r>
            <a:r>
              <a:rPr lang="mr-IN" sz="1200" dirty="0">
                <a:solidFill>
                  <a:schemeClr val="accent5">
                    <a:lumMod val="50000"/>
                  </a:schemeClr>
                </a:solidFill>
                <a:latin typeface="Consolas" charset="0"/>
                <a:ea typeface="Consolas" charset="0"/>
                <a:cs typeface="Consolas" charset="0"/>
              </a:rPr>
              <a:t>( (</a:t>
            </a:r>
            <a:r>
              <a:rPr lang="mr-IN" sz="1200" dirty="0" err="1">
                <a:solidFill>
                  <a:schemeClr val="accent5">
                    <a:lumMod val="50000"/>
                  </a:schemeClr>
                </a:solidFill>
                <a:latin typeface="Consolas" charset="0"/>
                <a:ea typeface="Consolas" charset="0"/>
                <a:cs typeface="Consolas" charset="0"/>
              </a:rPr>
              <a:t>a,b</a:t>
            </a:r>
            <a:r>
              <a:rPr lang="mr-IN" sz="1200" dirty="0">
                <a:solidFill>
                  <a:schemeClr val="accent5">
                    <a:lumMod val="50000"/>
                  </a:schemeClr>
                </a:solidFill>
                <a:latin typeface="Consolas" charset="0"/>
                <a:ea typeface="Consolas" charset="0"/>
                <a:cs typeface="Consolas" charset="0"/>
              </a:rPr>
              <a:t>) =&gt; (</a:t>
            </a:r>
            <a:r>
              <a:rPr lang="mr-IN" sz="1200" dirty="0" err="1">
                <a:solidFill>
                  <a:schemeClr val="accent5">
                    <a:lumMod val="50000"/>
                  </a:schemeClr>
                </a:solidFill>
                <a:latin typeface="Consolas" charset="0"/>
                <a:ea typeface="Consolas" charset="0"/>
                <a:cs typeface="Consolas" charset="0"/>
              </a:rPr>
              <a:t>a</a:t>
            </a:r>
            <a:r>
              <a:rPr lang="mr-IN" sz="1200" dirty="0">
                <a:solidFill>
                  <a:schemeClr val="accent5">
                    <a:lumMod val="50000"/>
                  </a:schemeClr>
                </a:solidFill>
                <a:latin typeface="Consolas" charset="0"/>
                <a:ea typeface="Consolas" charset="0"/>
                <a:cs typeface="Consolas" charset="0"/>
              </a:rPr>
              <a:t> + </a:t>
            </a:r>
            <a:r>
              <a:rPr lang="mr-IN" sz="1200" dirty="0" err="1">
                <a:solidFill>
                  <a:schemeClr val="accent5">
                    <a:lumMod val="50000"/>
                  </a:schemeClr>
                </a:solidFill>
                <a:latin typeface="Consolas" charset="0"/>
                <a:ea typeface="Consolas" charset="0"/>
                <a:cs typeface="Consolas" charset="0"/>
              </a:rPr>
              <a:t>b</a:t>
            </a:r>
            <a:r>
              <a:rPr lang="mr-IN" sz="1200" dirty="0">
                <a:solidFill>
                  <a:schemeClr val="accent5">
                    <a:lumMod val="50000"/>
                  </a:schemeClr>
                </a:solidFill>
                <a:latin typeface="Consolas" charset="0"/>
                <a:ea typeface="Consolas" charset="0"/>
                <a:cs typeface="Consolas" charset="0"/>
              </a:rPr>
              <a:t>))</a:t>
            </a:r>
            <a:endParaRPr lang="de-DE" sz="1200" dirty="0">
              <a:solidFill>
                <a:schemeClr val="accent5">
                  <a:lumMod val="50000"/>
                </a:schemeClr>
              </a:solidFill>
              <a:latin typeface="Consolas" charset="0"/>
              <a:ea typeface="Consolas" charset="0"/>
              <a:cs typeface="Consolas" charset="0"/>
            </a:endParaRPr>
          </a:p>
          <a:p>
            <a:endParaRPr lang="de-DE" sz="1050" dirty="0">
              <a:latin typeface="Helvetica Neue Light" charset="0"/>
              <a:ea typeface="Helvetica Neue Light" charset="0"/>
              <a:cs typeface="Helvetica Neue Light" charset="0"/>
            </a:endParaRPr>
          </a:p>
        </p:txBody>
      </p:sp>
      <p:sp>
        <p:nvSpPr>
          <p:cNvPr id="155" name="Striped Right Arrow 154"/>
          <p:cNvSpPr/>
          <p:nvPr/>
        </p:nvSpPr>
        <p:spPr>
          <a:xfrm>
            <a:off x="2983832" y="1419727"/>
            <a:ext cx="1708484" cy="818147"/>
          </a:xfrm>
          <a:prstGeom prst="stripedRightArrow">
            <a:avLst>
              <a:gd name="adj1" fmla="val 53571"/>
              <a:gd name="adj2" fmla="val 65547"/>
            </a:avLst>
          </a:prstGeom>
          <a:solidFill>
            <a:schemeClr val="accent2">
              <a:lumMod val="60000"/>
              <a:lumOff val="4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50">
                <a:solidFill>
                  <a:schemeClr val="accent3">
                    <a:lumMod val="20000"/>
                    <a:lumOff val="80000"/>
                  </a:schemeClr>
                </a:solidFill>
              </a:rPr>
              <a:t>Spark Streaming Receiver</a:t>
            </a:r>
            <a:endParaRPr lang="de-DE" sz="1050" dirty="0">
              <a:solidFill>
                <a:schemeClr val="accent3">
                  <a:lumMod val="20000"/>
                  <a:lumOff val="80000"/>
                </a:schemeClr>
              </a:solidFill>
            </a:endParaRPr>
          </a:p>
        </p:txBody>
      </p:sp>
    </p:spTree>
    <p:extLst>
      <p:ext uri="{BB962C8B-B14F-4D97-AF65-F5344CB8AC3E}">
        <p14:creationId xmlns:p14="http://schemas.microsoft.com/office/powerpoint/2010/main" val="1665794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6377" y="325934"/>
            <a:ext cx="8822987" cy="548048"/>
          </a:xfrm>
        </p:spPr>
        <p:txBody>
          <a:bodyPr rtlCol="0"/>
          <a:lstStyle/>
          <a:p>
            <a:pPr defTabSz="914378">
              <a:defRPr/>
            </a:pPr>
            <a:r>
              <a:rPr lang="en-GB" sz="3200" dirty="0">
                <a:ea typeface="+mj-ea"/>
              </a:rPr>
              <a:t>Structured Stream processing at your Fingertips</a:t>
            </a:r>
          </a:p>
        </p:txBody>
      </p:sp>
      <p:sp>
        <p:nvSpPr>
          <p:cNvPr id="3" name="Content Placeholder 2"/>
          <p:cNvSpPr>
            <a:spLocks noGrp="1"/>
          </p:cNvSpPr>
          <p:nvPr>
            <p:ph sz="quarter" idx="16"/>
          </p:nvPr>
        </p:nvSpPr>
        <p:spPr/>
        <p:txBody>
          <a:bodyPr>
            <a:noAutofit/>
          </a:bodyPr>
          <a:lstStyle/>
          <a:p>
            <a:pPr marL="214313" indent="-214313">
              <a:buFont typeface="Arial" charset="0"/>
              <a:buChar char="•"/>
            </a:pPr>
            <a:r>
              <a:rPr lang="en-US" sz="1500" dirty="0"/>
              <a:t>Spark structured streaming API is, it's just </a:t>
            </a:r>
            <a:r>
              <a:rPr lang="en-US" sz="1500" dirty="0" err="1"/>
              <a:t>DataFrames</a:t>
            </a:r>
            <a:endParaRPr lang="en-US" sz="1500" dirty="0"/>
          </a:p>
          <a:p>
            <a:pPr marL="214313" indent="-214313">
              <a:buFont typeface="Arial" charset="0"/>
              <a:buChar char="•"/>
            </a:pPr>
            <a:r>
              <a:rPr lang="en-US" sz="1500" dirty="0"/>
              <a:t>Continuous query: Unifies streaming, interactive and batch queries </a:t>
            </a:r>
          </a:p>
          <a:p>
            <a:pPr marL="214313" indent="-214313">
              <a:buFont typeface="Arial" charset="0"/>
              <a:buChar char="•"/>
            </a:pPr>
            <a:r>
              <a:rPr lang="en-US" sz="1500" dirty="0"/>
              <a:t>Spark will automatically figure out how to incrementally process only what </a:t>
            </a:r>
            <a:br>
              <a:rPr lang="en-US" sz="1500" dirty="0"/>
            </a:br>
            <a:r>
              <a:rPr lang="en-US" sz="1500" dirty="0"/>
              <a:t>has arrived since the last time we did some processing</a:t>
            </a:r>
          </a:p>
          <a:p>
            <a:pPr marL="214313" indent="-214313">
              <a:buFont typeface="Arial" charset="0"/>
              <a:buChar char="•"/>
            </a:pPr>
            <a:r>
              <a:rPr lang="en-US" sz="1500" dirty="0"/>
              <a:t>Online training of a model</a:t>
            </a:r>
          </a:p>
          <a:p>
            <a:pPr marL="214313" indent="-214313">
              <a:buFont typeface="Arial" charset="0"/>
              <a:buChar char="•"/>
            </a:pPr>
            <a:r>
              <a:rPr lang="en-US" sz="1500" dirty="0"/>
              <a:t>Event time, windowing, sessions, sources &amp; sinks </a:t>
            </a:r>
          </a:p>
          <a:p>
            <a:pPr marL="214313" indent="-214313">
              <a:buFont typeface="Arial" charset="0"/>
              <a:buChar char="•"/>
            </a:pPr>
            <a:endParaRPr lang="en-US" sz="1500" dirty="0"/>
          </a:p>
          <a:p>
            <a:pPr marL="214313" indent="-214313">
              <a:buFont typeface="Arial" charset="0"/>
              <a:buChar char="•"/>
            </a:pPr>
            <a:endParaRPr lang="en-US" altLang="en-US" sz="1500" dirty="0">
              <a:latin typeface="Helvetica Neue Light" charset="0"/>
              <a:cs typeface="Helvetica Neue Light" charset="0"/>
            </a:endParaRPr>
          </a:p>
        </p:txBody>
      </p:sp>
      <p:graphicFrame>
        <p:nvGraphicFramePr>
          <p:cNvPr id="7" name="Table 6"/>
          <p:cNvGraphicFramePr>
            <a:graphicFrameLocks noGrp="1"/>
          </p:cNvGraphicFramePr>
          <p:nvPr>
            <p:extLst/>
          </p:nvPr>
        </p:nvGraphicFramePr>
        <p:xfrm>
          <a:off x="6266745" y="2344922"/>
          <a:ext cx="2382252" cy="1097280"/>
        </p:xfrm>
        <a:graphic>
          <a:graphicData uri="http://schemas.openxmlformats.org/drawingml/2006/table">
            <a:tbl>
              <a:tblPr firstRow="1" bandRow="1">
                <a:solidFill>
                  <a:srgbClr val="F7EAE7"/>
                </a:solidFill>
                <a:tableStyleId>{21E4AEA4-8DFA-4A89-87EB-49C32662AFE0}</a:tableStyleId>
              </a:tblPr>
              <a:tblGrid>
                <a:gridCol w="595563">
                  <a:extLst>
                    <a:ext uri="{9D8B030D-6E8A-4147-A177-3AD203B41FA5}">
                      <a16:colId xmlns:a16="http://schemas.microsoft.com/office/drawing/2014/main" val="20000"/>
                    </a:ext>
                  </a:extLst>
                </a:gridCol>
                <a:gridCol w="595563">
                  <a:extLst>
                    <a:ext uri="{9D8B030D-6E8A-4147-A177-3AD203B41FA5}">
                      <a16:colId xmlns:a16="http://schemas.microsoft.com/office/drawing/2014/main" val="20001"/>
                    </a:ext>
                  </a:extLst>
                </a:gridCol>
                <a:gridCol w="595563">
                  <a:extLst>
                    <a:ext uri="{9D8B030D-6E8A-4147-A177-3AD203B41FA5}">
                      <a16:colId xmlns:a16="http://schemas.microsoft.com/office/drawing/2014/main" val="20002"/>
                    </a:ext>
                  </a:extLst>
                </a:gridCol>
                <a:gridCol w="595563">
                  <a:extLst>
                    <a:ext uri="{9D8B030D-6E8A-4147-A177-3AD203B41FA5}">
                      <a16:colId xmlns:a16="http://schemas.microsoft.com/office/drawing/2014/main" val="20003"/>
                    </a:ext>
                  </a:extLst>
                </a:gridCol>
              </a:tblGrid>
              <a:tr h="320040">
                <a:tc>
                  <a:txBody>
                    <a:bodyPr/>
                    <a:lstStyle/>
                    <a:p>
                      <a:r>
                        <a:rPr lang="de-DE" sz="800" dirty="0" err="1">
                          <a:solidFill>
                            <a:schemeClr val="accent3">
                              <a:lumMod val="20000"/>
                              <a:lumOff val="80000"/>
                            </a:schemeClr>
                          </a:solidFill>
                        </a:rPr>
                        <a:t>Column</a:t>
                      </a:r>
                      <a:r>
                        <a:rPr lang="de-DE" sz="800" baseline="0" dirty="0">
                          <a:solidFill>
                            <a:schemeClr val="accent3">
                              <a:lumMod val="20000"/>
                              <a:lumOff val="80000"/>
                            </a:schemeClr>
                          </a:solidFill>
                        </a:rPr>
                        <a:t> 1</a:t>
                      </a:r>
                      <a:endParaRPr lang="de-DE" sz="800" dirty="0">
                        <a:solidFill>
                          <a:schemeClr val="accent3">
                            <a:lumMod val="20000"/>
                            <a:lumOff val="80000"/>
                          </a:schemeClr>
                        </a:solidFill>
                      </a:endParaRPr>
                    </a:p>
                  </a:txBody>
                  <a:tcPr marL="68580" marR="68580" marT="34290" marB="34290"/>
                </a:tc>
                <a:tc>
                  <a:txBody>
                    <a:bodyPr/>
                    <a:lstStyle/>
                    <a:p>
                      <a:r>
                        <a:rPr lang="de-DE" sz="800" dirty="0" err="1">
                          <a:solidFill>
                            <a:schemeClr val="accent3">
                              <a:lumMod val="20000"/>
                              <a:lumOff val="80000"/>
                            </a:schemeClr>
                          </a:solidFill>
                        </a:rPr>
                        <a:t>Column</a:t>
                      </a:r>
                      <a:r>
                        <a:rPr lang="de-DE" sz="800" dirty="0">
                          <a:solidFill>
                            <a:schemeClr val="accent3">
                              <a:lumMod val="20000"/>
                              <a:lumOff val="80000"/>
                            </a:schemeClr>
                          </a:solidFill>
                        </a:rPr>
                        <a:t> 2</a:t>
                      </a:r>
                    </a:p>
                  </a:txBody>
                  <a:tcPr marL="68580" marR="68580" marT="34290" marB="34290"/>
                </a:tc>
                <a:tc>
                  <a:txBody>
                    <a:bodyPr/>
                    <a:lstStyle/>
                    <a:p>
                      <a:r>
                        <a:rPr lang="de-DE" sz="800" baseline="0" dirty="0" err="1">
                          <a:solidFill>
                            <a:schemeClr val="accent3">
                              <a:lumMod val="20000"/>
                              <a:lumOff val="80000"/>
                            </a:schemeClr>
                          </a:solidFill>
                        </a:rPr>
                        <a:t>Column</a:t>
                      </a:r>
                      <a:r>
                        <a:rPr lang="de-DE" sz="800" baseline="0" dirty="0">
                          <a:solidFill>
                            <a:schemeClr val="accent3">
                              <a:lumMod val="20000"/>
                              <a:lumOff val="80000"/>
                            </a:schemeClr>
                          </a:solidFill>
                        </a:rPr>
                        <a:t> 3</a:t>
                      </a:r>
                      <a:endParaRPr lang="de-DE" sz="800" dirty="0">
                        <a:solidFill>
                          <a:schemeClr val="accent3">
                            <a:lumMod val="20000"/>
                            <a:lumOff val="80000"/>
                          </a:schemeClr>
                        </a:solidFill>
                      </a:endParaRPr>
                    </a:p>
                  </a:txBody>
                  <a:tcPr marL="68580" marR="68580" marT="34290" marB="34290"/>
                </a:tc>
                <a:tc>
                  <a:txBody>
                    <a:bodyPr/>
                    <a:lstStyle/>
                    <a:p>
                      <a:r>
                        <a:rPr lang="de-DE" sz="800" dirty="0" err="1">
                          <a:solidFill>
                            <a:schemeClr val="accent3">
                              <a:lumMod val="20000"/>
                              <a:lumOff val="80000"/>
                            </a:schemeClr>
                          </a:solidFill>
                        </a:rPr>
                        <a:t>Column</a:t>
                      </a:r>
                      <a:r>
                        <a:rPr lang="de-DE" sz="800" dirty="0">
                          <a:solidFill>
                            <a:schemeClr val="accent3">
                              <a:lumMod val="20000"/>
                              <a:lumOff val="80000"/>
                            </a:schemeClr>
                          </a:solidFill>
                        </a:rPr>
                        <a:t> 4 ....</a:t>
                      </a:r>
                    </a:p>
                  </a:txBody>
                  <a:tcPr marL="68580" marR="68580" marT="34290" marB="34290"/>
                </a:tc>
                <a:extLst>
                  <a:ext uri="{0D108BD9-81ED-4DB2-BD59-A6C34878D82A}">
                    <a16:rowId xmlns:a16="http://schemas.microsoft.com/office/drawing/2014/main" val="10000"/>
                  </a:ext>
                </a:extLst>
              </a:tr>
              <a:tr h="194310">
                <a:tc>
                  <a:txBody>
                    <a:bodyPr/>
                    <a:lstStyle/>
                    <a:p>
                      <a:endParaRPr lang="de-DE" sz="800"/>
                    </a:p>
                  </a:txBody>
                  <a:tcPr marL="68580" marR="68580" marT="34290" marB="34290"/>
                </a:tc>
                <a:tc>
                  <a:txBody>
                    <a:bodyPr/>
                    <a:lstStyle/>
                    <a:p>
                      <a:endParaRPr lang="de-DE" sz="800"/>
                    </a:p>
                  </a:txBody>
                  <a:tcPr marL="68580" marR="68580" marT="34290" marB="34290"/>
                </a:tc>
                <a:tc>
                  <a:txBody>
                    <a:bodyPr/>
                    <a:lstStyle/>
                    <a:p>
                      <a:endParaRPr lang="de-DE" sz="800"/>
                    </a:p>
                  </a:txBody>
                  <a:tcPr marL="68580" marR="68580" marT="34290" marB="34290"/>
                </a:tc>
                <a:tc>
                  <a:txBody>
                    <a:bodyPr/>
                    <a:lstStyle/>
                    <a:p>
                      <a:endParaRPr lang="de-DE" sz="800"/>
                    </a:p>
                  </a:txBody>
                  <a:tcPr marL="68580" marR="68580" marT="34290" marB="34290"/>
                </a:tc>
                <a:extLst>
                  <a:ext uri="{0D108BD9-81ED-4DB2-BD59-A6C34878D82A}">
                    <a16:rowId xmlns:a16="http://schemas.microsoft.com/office/drawing/2014/main" val="10001"/>
                  </a:ext>
                </a:extLst>
              </a:tr>
              <a:tr h="194310">
                <a:tc>
                  <a:txBody>
                    <a:bodyPr/>
                    <a:lstStyle/>
                    <a:p>
                      <a:endParaRPr lang="de-DE" sz="800"/>
                    </a:p>
                  </a:txBody>
                  <a:tcPr marL="68580" marR="68580" marT="34290" marB="34290"/>
                </a:tc>
                <a:tc>
                  <a:txBody>
                    <a:bodyPr/>
                    <a:lstStyle/>
                    <a:p>
                      <a:endParaRPr lang="de-DE" sz="800"/>
                    </a:p>
                  </a:txBody>
                  <a:tcPr marL="68580" marR="68580" marT="34290" marB="34290"/>
                </a:tc>
                <a:tc>
                  <a:txBody>
                    <a:bodyPr/>
                    <a:lstStyle/>
                    <a:p>
                      <a:endParaRPr lang="de-DE" sz="800"/>
                    </a:p>
                  </a:txBody>
                  <a:tcPr marL="68580" marR="68580" marT="34290" marB="34290"/>
                </a:tc>
                <a:tc>
                  <a:txBody>
                    <a:bodyPr/>
                    <a:lstStyle/>
                    <a:p>
                      <a:endParaRPr lang="de-DE" sz="800"/>
                    </a:p>
                  </a:txBody>
                  <a:tcPr marL="68580" marR="68580" marT="34290" marB="34290"/>
                </a:tc>
                <a:extLst>
                  <a:ext uri="{0D108BD9-81ED-4DB2-BD59-A6C34878D82A}">
                    <a16:rowId xmlns:a16="http://schemas.microsoft.com/office/drawing/2014/main" val="10002"/>
                  </a:ext>
                </a:extLst>
              </a:tr>
              <a:tr h="194310">
                <a:tc>
                  <a:txBody>
                    <a:bodyPr/>
                    <a:lstStyle/>
                    <a:p>
                      <a:endParaRPr lang="de-DE" sz="800"/>
                    </a:p>
                  </a:txBody>
                  <a:tcPr marL="68580" marR="68580" marT="34290" marB="34290"/>
                </a:tc>
                <a:tc>
                  <a:txBody>
                    <a:bodyPr/>
                    <a:lstStyle/>
                    <a:p>
                      <a:endParaRPr lang="de-DE" sz="800"/>
                    </a:p>
                  </a:txBody>
                  <a:tcPr marL="68580" marR="68580" marT="34290" marB="34290"/>
                </a:tc>
                <a:tc>
                  <a:txBody>
                    <a:bodyPr/>
                    <a:lstStyle/>
                    <a:p>
                      <a:endParaRPr lang="de-DE" sz="800"/>
                    </a:p>
                  </a:txBody>
                  <a:tcPr marL="68580" marR="68580" marT="34290" marB="34290"/>
                </a:tc>
                <a:tc>
                  <a:txBody>
                    <a:bodyPr/>
                    <a:lstStyle/>
                    <a:p>
                      <a:endParaRPr lang="de-DE" sz="800"/>
                    </a:p>
                  </a:txBody>
                  <a:tcPr marL="68580" marR="68580" marT="34290" marB="34290"/>
                </a:tc>
                <a:extLst>
                  <a:ext uri="{0D108BD9-81ED-4DB2-BD59-A6C34878D82A}">
                    <a16:rowId xmlns:a16="http://schemas.microsoft.com/office/drawing/2014/main" val="10003"/>
                  </a:ext>
                </a:extLst>
              </a:tr>
              <a:tr h="194310">
                <a:tc>
                  <a:txBody>
                    <a:bodyPr/>
                    <a:lstStyle/>
                    <a:p>
                      <a:endParaRPr lang="de-DE" sz="800" dirty="0"/>
                    </a:p>
                  </a:txBody>
                  <a:tcPr marL="68580" marR="68580" marT="34290" marB="34290"/>
                </a:tc>
                <a:tc>
                  <a:txBody>
                    <a:bodyPr/>
                    <a:lstStyle/>
                    <a:p>
                      <a:endParaRPr lang="de-DE" sz="800"/>
                    </a:p>
                  </a:txBody>
                  <a:tcPr marL="68580" marR="68580" marT="34290" marB="34290"/>
                </a:tc>
                <a:tc>
                  <a:txBody>
                    <a:bodyPr/>
                    <a:lstStyle/>
                    <a:p>
                      <a:endParaRPr lang="de-DE" sz="800" dirty="0"/>
                    </a:p>
                  </a:txBody>
                  <a:tcPr marL="68580" marR="68580" marT="34290" marB="34290"/>
                </a:tc>
                <a:tc>
                  <a:txBody>
                    <a:bodyPr/>
                    <a:lstStyle/>
                    <a:p>
                      <a:endParaRPr lang="de-DE" sz="800" dirty="0"/>
                    </a:p>
                  </a:txBody>
                  <a:tcPr marL="68580" marR="68580" marT="34290" marB="34290"/>
                </a:tc>
                <a:extLst>
                  <a:ext uri="{0D108BD9-81ED-4DB2-BD59-A6C34878D82A}">
                    <a16:rowId xmlns:a16="http://schemas.microsoft.com/office/drawing/2014/main" val="10004"/>
                  </a:ext>
                </a:extLst>
              </a:tr>
            </a:tbl>
          </a:graphicData>
        </a:graphic>
      </p:graphicFrame>
      <p:grpSp>
        <p:nvGrpSpPr>
          <p:cNvPr id="33" name="Group 32"/>
          <p:cNvGrpSpPr/>
          <p:nvPr/>
        </p:nvGrpSpPr>
        <p:grpSpPr>
          <a:xfrm>
            <a:off x="1886212" y="3192854"/>
            <a:ext cx="2373207" cy="1199081"/>
            <a:chOff x="6386836" y="1305392"/>
            <a:chExt cx="4383440" cy="2214767"/>
          </a:xfrm>
        </p:grpSpPr>
        <p:sp>
          <p:nvSpPr>
            <p:cNvPr id="8" name="Rounded Rectangle 7"/>
            <p:cNvSpPr/>
            <p:nvPr/>
          </p:nvSpPr>
          <p:spPr>
            <a:xfrm>
              <a:off x="8722629" y="1803281"/>
              <a:ext cx="2002368" cy="1261579"/>
            </a:xfrm>
            <a:prstGeom prst="roundRect">
              <a:avLst>
                <a:gd name="adj" fmla="val 2422"/>
              </a:avLst>
            </a:prstGeom>
            <a:solidFill>
              <a:schemeClr val="accent2">
                <a:lumMod val="20000"/>
                <a:lumOff val="80000"/>
              </a:schemeClr>
            </a:solidFill>
            <a:ln>
              <a:solidFill>
                <a:schemeClr val="accent2">
                  <a:lumMod val="40000"/>
                  <a:lumOff val="60000"/>
                </a:schemeClr>
              </a:solidFill>
            </a:ln>
          </p:spPr>
          <p:style>
            <a:lnRef idx="2">
              <a:schemeClr val="accent2"/>
            </a:lnRef>
            <a:fillRef idx="1">
              <a:schemeClr val="lt1"/>
            </a:fillRef>
            <a:effectRef idx="0">
              <a:schemeClr val="accent2"/>
            </a:effectRef>
            <a:fontRef idx="minor">
              <a:schemeClr val="dk1"/>
            </a:fontRef>
          </p:style>
          <p:txBody>
            <a:bodyPr tIns="0" rtlCol="0" anchor="t" anchorCtr="0"/>
            <a:lstStyle/>
            <a:p>
              <a:pPr algn="ctr"/>
              <a:r>
                <a:rPr lang="en-US" sz="825" dirty="0">
                  <a:solidFill>
                    <a:schemeClr val="bg1">
                      <a:lumMod val="25000"/>
                    </a:schemeClr>
                  </a:solidFill>
                  <a:latin typeface="Roboto Regular"/>
                  <a:ea typeface="ヒラギノ角ゴ ProN W3"/>
                  <a:cs typeface="Roboto Regular"/>
                </a:rPr>
                <a:t>µBatch1</a:t>
              </a:r>
              <a:endParaRPr lang="de-DE" sz="825" dirty="0"/>
            </a:p>
          </p:txBody>
        </p:sp>
        <p:sp>
          <p:nvSpPr>
            <p:cNvPr id="9" name="TextBox 8"/>
            <p:cNvSpPr txBox="1"/>
            <p:nvPr/>
          </p:nvSpPr>
          <p:spPr>
            <a:xfrm>
              <a:off x="6475402" y="3231939"/>
              <a:ext cx="2715985" cy="288220"/>
            </a:xfrm>
            <a:prstGeom prst="rect">
              <a:avLst/>
            </a:prstGeom>
            <a:noFill/>
            <a:ln>
              <a:noFill/>
            </a:ln>
          </p:spPr>
          <p:txBody>
            <a:bodyPr wrap="square" lIns="28804" tIns="14402" rIns="28804" bIns="14402">
              <a:spAutoFit/>
            </a:bodyPr>
            <a:lstStyle/>
            <a:p>
              <a:pPr>
                <a:defRPr/>
              </a:pPr>
              <a:r>
                <a:rPr lang="en-US" sz="825" dirty="0">
                  <a:solidFill>
                    <a:srgbClr val="444439"/>
                  </a:solidFill>
                  <a:latin typeface="Helvetica Neue Light" charset="0"/>
                  <a:ea typeface="Helvetica Neue Light" charset="0"/>
                  <a:cs typeface="Helvetica Neue Light" charset="0"/>
                </a:rPr>
                <a:t>Discretized </a:t>
              </a:r>
              <a:r>
                <a:rPr lang="en-US" sz="825" dirty="0">
                  <a:solidFill>
                    <a:schemeClr val="bg1">
                      <a:lumMod val="25000"/>
                    </a:schemeClr>
                  </a:solidFill>
                  <a:latin typeface="Helvetica Neue Light" charset="0"/>
                  <a:ea typeface="Helvetica Neue Light" charset="0"/>
                  <a:cs typeface="Helvetica Neue Light" charset="0"/>
                </a:rPr>
                <a:t>Stream - </a:t>
              </a:r>
              <a:r>
                <a:rPr lang="en-US" sz="825" dirty="0" err="1">
                  <a:solidFill>
                    <a:schemeClr val="bg1">
                      <a:lumMod val="25000"/>
                    </a:schemeClr>
                  </a:solidFill>
                  <a:latin typeface="Helvetica Neue Light" charset="0"/>
                  <a:ea typeface="Helvetica Neue Light" charset="0"/>
                  <a:cs typeface="Helvetica Neue Light" charset="0"/>
                </a:rPr>
                <a:t>DStream</a:t>
              </a:r>
              <a:endParaRPr lang="en-US" sz="825" dirty="0">
                <a:solidFill>
                  <a:schemeClr val="bg1">
                    <a:lumMod val="25000"/>
                  </a:schemeClr>
                </a:solidFill>
                <a:latin typeface="Helvetica Neue Light" charset="0"/>
                <a:ea typeface="Helvetica Neue Light" charset="0"/>
                <a:cs typeface="Helvetica Neue Light" charset="0"/>
              </a:endParaRPr>
            </a:p>
          </p:txBody>
        </p:sp>
        <p:sp>
          <p:nvSpPr>
            <p:cNvPr id="10" name="Rounded Rectangle 9"/>
            <p:cNvSpPr/>
            <p:nvPr/>
          </p:nvSpPr>
          <p:spPr>
            <a:xfrm>
              <a:off x="8837861" y="2139203"/>
              <a:ext cx="835489" cy="787987"/>
            </a:xfrm>
            <a:prstGeom prst="roundRect">
              <a:avLst>
                <a:gd name="adj" fmla="val 2422"/>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7000" rtlCol="0" anchor="t" anchorCtr="0"/>
            <a:lstStyle/>
            <a:p>
              <a:pPr algn="ctr"/>
              <a:r>
                <a:rPr lang="de-DE" sz="825" dirty="0">
                  <a:solidFill>
                    <a:sysClr val="windowText" lastClr="000000"/>
                  </a:solidFill>
                </a:rPr>
                <a:t>Block 2 </a:t>
              </a:r>
            </a:p>
          </p:txBody>
        </p:sp>
        <p:sp>
          <p:nvSpPr>
            <p:cNvPr id="11" name="Rounded Rectangle 10"/>
            <p:cNvSpPr/>
            <p:nvPr/>
          </p:nvSpPr>
          <p:spPr>
            <a:xfrm>
              <a:off x="9743096" y="2139203"/>
              <a:ext cx="835489" cy="792158"/>
            </a:xfrm>
            <a:prstGeom prst="roundRect">
              <a:avLst>
                <a:gd name="adj" fmla="val 2422"/>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7000" rtlCol="0" anchor="t" anchorCtr="0"/>
            <a:lstStyle/>
            <a:p>
              <a:pPr algn="ctr"/>
              <a:r>
                <a:rPr lang="de-DE" sz="825" dirty="0">
                  <a:solidFill>
                    <a:sysClr val="windowText" lastClr="000000"/>
                  </a:solidFill>
                </a:rPr>
                <a:t>Block 1</a:t>
              </a:r>
            </a:p>
          </p:txBody>
        </p:sp>
        <p:sp>
          <p:nvSpPr>
            <p:cNvPr id="12" name="Rectangle 11"/>
            <p:cNvSpPr/>
            <p:nvPr/>
          </p:nvSpPr>
          <p:spPr bwMode="auto">
            <a:xfrm>
              <a:off x="10229594" y="2482407"/>
              <a:ext cx="239143" cy="331527"/>
            </a:xfrm>
            <a:prstGeom prst="rect">
              <a:avLst/>
            </a:prstGeom>
            <a:solidFill>
              <a:srgbClr val="3A478C"/>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825" dirty="0">
                  <a:solidFill>
                    <a:schemeClr val="bg1"/>
                  </a:solidFill>
                  <a:latin typeface="Roboto Light"/>
                  <a:ea typeface="ヒラギノ角ゴ ProN W3" charset="0"/>
                  <a:cs typeface="Roboto Light"/>
                  <a:sym typeface="Gill Sans" charset="0"/>
                </a:rPr>
                <a:t>1</a:t>
              </a:r>
            </a:p>
          </p:txBody>
        </p:sp>
        <p:sp>
          <p:nvSpPr>
            <p:cNvPr id="13" name="Rectangle 12"/>
            <p:cNvSpPr/>
            <p:nvPr/>
          </p:nvSpPr>
          <p:spPr bwMode="auto">
            <a:xfrm>
              <a:off x="9826779" y="2482407"/>
              <a:ext cx="239143" cy="331527"/>
            </a:xfrm>
            <a:prstGeom prst="rect">
              <a:avLst/>
            </a:prstGeom>
            <a:solidFill>
              <a:srgbClr val="3A478C"/>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825" dirty="0">
                  <a:solidFill>
                    <a:schemeClr val="bg1"/>
                  </a:solidFill>
                  <a:latin typeface="Roboto Light"/>
                  <a:ea typeface="ヒラギノ角ゴ ProN W3" charset="0"/>
                  <a:cs typeface="Roboto Light"/>
                  <a:sym typeface="Gill Sans" charset="0"/>
                </a:rPr>
                <a:t>2</a:t>
              </a:r>
            </a:p>
          </p:txBody>
        </p:sp>
        <p:sp>
          <p:nvSpPr>
            <p:cNvPr id="14" name="Rectangle 13"/>
            <p:cNvSpPr/>
            <p:nvPr/>
          </p:nvSpPr>
          <p:spPr bwMode="auto">
            <a:xfrm>
              <a:off x="9341556" y="2474942"/>
              <a:ext cx="239143" cy="331527"/>
            </a:xfrm>
            <a:prstGeom prst="rect">
              <a:avLst/>
            </a:prstGeom>
            <a:solidFill>
              <a:srgbClr val="3A478C"/>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825" dirty="0">
                  <a:solidFill>
                    <a:schemeClr val="bg1"/>
                  </a:solidFill>
                  <a:latin typeface="Roboto Light"/>
                  <a:ea typeface="ヒラギノ角ゴ ProN W3" charset="0"/>
                  <a:cs typeface="Roboto Light"/>
                  <a:sym typeface="Gill Sans" charset="0"/>
                </a:rPr>
                <a:t>3</a:t>
              </a:r>
            </a:p>
          </p:txBody>
        </p:sp>
        <p:sp>
          <p:nvSpPr>
            <p:cNvPr id="15" name="Rectangle 14"/>
            <p:cNvSpPr/>
            <p:nvPr/>
          </p:nvSpPr>
          <p:spPr bwMode="auto">
            <a:xfrm>
              <a:off x="8930983" y="2482407"/>
              <a:ext cx="239143" cy="331527"/>
            </a:xfrm>
            <a:prstGeom prst="rect">
              <a:avLst/>
            </a:prstGeom>
            <a:solidFill>
              <a:srgbClr val="3A478C"/>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825" dirty="0">
                  <a:solidFill>
                    <a:schemeClr val="bg1"/>
                  </a:solidFill>
                  <a:latin typeface="Roboto Light"/>
                  <a:ea typeface="ヒラギノ角ゴ ProN W3" charset="0"/>
                  <a:cs typeface="Roboto Light"/>
                  <a:sym typeface="Gill Sans" charset="0"/>
                </a:rPr>
                <a:t>4</a:t>
              </a:r>
            </a:p>
          </p:txBody>
        </p:sp>
        <p:sp>
          <p:nvSpPr>
            <p:cNvPr id="16" name="Rounded Rectangle 15"/>
            <p:cNvSpPr/>
            <p:nvPr/>
          </p:nvSpPr>
          <p:spPr>
            <a:xfrm>
              <a:off x="6475674" y="1810746"/>
              <a:ext cx="2002368" cy="1261579"/>
            </a:xfrm>
            <a:prstGeom prst="roundRect">
              <a:avLst>
                <a:gd name="adj" fmla="val 2422"/>
              </a:avLst>
            </a:prstGeom>
            <a:solidFill>
              <a:schemeClr val="accent2">
                <a:lumMod val="20000"/>
                <a:lumOff val="80000"/>
              </a:schemeClr>
            </a:solidFill>
            <a:ln>
              <a:solidFill>
                <a:schemeClr val="accent2">
                  <a:lumMod val="40000"/>
                  <a:lumOff val="60000"/>
                </a:schemeClr>
              </a:solidFill>
            </a:ln>
          </p:spPr>
          <p:style>
            <a:lnRef idx="2">
              <a:schemeClr val="accent2"/>
            </a:lnRef>
            <a:fillRef idx="1">
              <a:schemeClr val="lt1"/>
            </a:fillRef>
            <a:effectRef idx="0">
              <a:schemeClr val="accent2"/>
            </a:effectRef>
            <a:fontRef idx="minor">
              <a:schemeClr val="dk1"/>
            </a:fontRef>
          </p:style>
          <p:txBody>
            <a:bodyPr tIns="0" rtlCol="0" anchor="t" anchorCtr="0"/>
            <a:lstStyle/>
            <a:p>
              <a:pPr algn="ctr"/>
              <a:r>
                <a:rPr lang="en-US" sz="825" dirty="0">
                  <a:solidFill>
                    <a:schemeClr val="bg1">
                      <a:lumMod val="25000"/>
                    </a:schemeClr>
                  </a:solidFill>
                  <a:latin typeface="Roboto Regular"/>
                  <a:ea typeface="ヒラギノ角ゴ ProN W3"/>
                  <a:cs typeface="Roboto Regular"/>
                </a:rPr>
                <a:t>µBatch2</a:t>
              </a:r>
              <a:endParaRPr lang="de-DE" sz="825" dirty="0"/>
            </a:p>
          </p:txBody>
        </p:sp>
        <p:sp>
          <p:nvSpPr>
            <p:cNvPr id="17" name="Rounded Rectangle 16"/>
            <p:cNvSpPr/>
            <p:nvPr/>
          </p:nvSpPr>
          <p:spPr>
            <a:xfrm>
              <a:off x="6590905" y="2146668"/>
              <a:ext cx="835489" cy="787987"/>
            </a:xfrm>
            <a:prstGeom prst="roundRect">
              <a:avLst>
                <a:gd name="adj" fmla="val 2422"/>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7000" rtlCol="0" anchor="t" anchorCtr="0"/>
            <a:lstStyle/>
            <a:p>
              <a:pPr algn="ctr"/>
              <a:r>
                <a:rPr lang="de-DE" sz="825" dirty="0">
                  <a:solidFill>
                    <a:sysClr val="windowText" lastClr="000000"/>
                  </a:solidFill>
                </a:rPr>
                <a:t>Block 4 </a:t>
              </a:r>
            </a:p>
          </p:txBody>
        </p:sp>
        <p:sp>
          <p:nvSpPr>
            <p:cNvPr id="18" name="Rounded Rectangle 17"/>
            <p:cNvSpPr/>
            <p:nvPr/>
          </p:nvSpPr>
          <p:spPr>
            <a:xfrm>
              <a:off x="7496141" y="2146668"/>
              <a:ext cx="835489" cy="792158"/>
            </a:xfrm>
            <a:prstGeom prst="roundRect">
              <a:avLst>
                <a:gd name="adj" fmla="val 2422"/>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7000" rtlCol="0" anchor="t" anchorCtr="0"/>
            <a:lstStyle/>
            <a:p>
              <a:pPr algn="ctr"/>
              <a:r>
                <a:rPr lang="de-DE" sz="825" dirty="0">
                  <a:solidFill>
                    <a:sysClr val="windowText" lastClr="000000"/>
                  </a:solidFill>
                </a:rPr>
                <a:t>Block 3</a:t>
              </a:r>
            </a:p>
          </p:txBody>
        </p:sp>
        <p:sp>
          <p:nvSpPr>
            <p:cNvPr id="19" name="Rectangle 18"/>
            <p:cNvSpPr/>
            <p:nvPr/>
          </p:nvSpPr>
          <p:spPr bwMode="auto">
            <a:xfrm>
              <a:off x="7982638" y="2489872"/>
              <a:ext cx="239143" cy="331527"/>
            </a:xfrm>
            <a:prstGeom prst="rect">
              <a:avLst/>
            </a:prstGeom>
            <a:solidFill>
              <a:srgbClr val="3A478C"/>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825" dirty="0">
                  <a:solidFill>
                    <a:schemeClr val="bg1"/>
                  </a:solidFill>
                  <a:latin typeface="Roboto Light"/>
                  <a:ea typeface="ヒラギノ角ゴ ProN W3" charset="0"/>
                  <a:cs typeface="Roboto Light"/>
                  <a:sym typeface="Gill Sans" charset="0"/>
                </a:rPr>
                <a:t>5</a:t>
              </a:r>
            </a:p>
          </p:txBody>
        </p:sp>
        <p:sp>
          <p:nvSpPr>
            <p:cNvPr id="20" name="Rectangle 19"/>
            <p:cNvSpPr/>
            <p:nvPr/>
          </p:nvSpPr>
          <p:spPr bwMode="auto">
            <a:xfrm>
              <a:off x="7579824" y="2489872"/>
              <a:ext cx="239143" cy="331527"/>
            </a:xfrm>
            <a:prstGeom prst="rect">
              <a:avLst/>
            </a:prstGeom>
            <a:solidFill>
              <a:srgbClr val="3A478C"/>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825" dirty="0">
                  <a:solidFill>
                    <a:schemeClr val="bg1"/>
                  </a:solidFill>
                  <a:latin typeface="Roboto Light"/>
                  <a:ea typeface="ヒラギノ角ゴ ProN W3" charset="0"/>
                  <a:cs typeface="Roboto Light"/>
                  <a:sym typeface="Gill Sans" charset="0"/>
                </a:rPr>
                <a:t>6</a:t>
              </a:r>
            </a:p>
          </p:txBody>
        </p:sp>
        <p:sp>
          <p:nvSpPr>
            <p:cNvPr id="21" name="Rectangle 20"/>
            <p:cNvSpPr/>
            <p:nvPr/>
          </p:nvSpPr>
          <p:spPr bwMode="auto">
            <a:xfrm>
              <a:off x="7094600" y="2482407"/>
              <a:ext cx="239143" cy="331527"/>
            </a:xfrm>
            <a:prstGeom prst="rect">
              <a:avLst/>
            </a:prstGeom>
            <a:solidFill>
              <a:srgbClr val="3A478C"/>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825" dirty="0">
                  <a:solidFill>
                    <a:schemeClr val="bg1"/>
                  </a:solidFill>
                  <a:latin typeface="Roboto Light"/>
                  <a:ea typeface="ヒラギノ角ゴ ProN W3" charset="0"/>
                  <a:cs typeface="Roboto Light"/>
                  <a:sym typeface="Gill Sans" charset="0"/>
                </a:rPr>
                <a:t>7</a:t>
              </a:r>
            </a:p>
          </p:txBody>
        </p:sp>
        <p:sp>
          <p:nvSpPr>
            <p:cNvPr id="22" name="Rectangle 21"/>
            <p:cNvSpPr/>
            <p:nvPr/>
          </p:nvSpPr>
          <p:spPr bwMode="auto">
            <a:xfrm>
              <a:off x="6684027" y="2489872"/>
              <a:ext cx="239143" cy="331527"/>
            </a:xfrm>
            <a:prstGeom prst="rect">
              <a:avLst/>
            </a:prstGeom>
            <a:solidFill>
              <a:srgbClr val="3A478C"/>
            </a:solidFill>
            <a:ln>
              <a:solidFill>
                <a:srgbClr val="3A478C"/>
              </a:solidFill>
              <a:headEnd type="none" w="med" len="med"/>
              <a:tailEnd type="none" w="med" len="med"/>
            </a:ln>
            <a:effectLst/>
            <a:extLst/>
          </p:spPr>
          <p:style>
            <a:lnRef idx="1">
              <a:schemeClr val="accent6"/>
            </a:lnRef>
            <a:fillRef idx="3">
              <a:schemeClr val="accent6"/>
            </a:fillRef>
            <a:effectRef idx="2">
              <a:schemeClr val="accent6"/>
            </a:effectRef>
            <a:fontRef idx="minor">
              <a:schemeClr val="lt1"/>
            </a:fontRef>
          </p:style>
          <p:txBody>
            <a:bodyPr vert="horz" wrap="square" lIns="68580" tIns="34290" rIns="68580" bIns="34290" numCol="1" rtlCol="0" anchor="ctr" anchorCtr="0" compatLnSpc="1">
              <a:prstTxWarp prst="textNoShape">
                <a:avLst/>
              </a:prstTxWarp>
            </a:bodyPr>
            <a:lstStyle/>
            <a:p>
              <a:pPr algn="ctr" defTabSz="685800" fontAlgn="base">
                <a:spcBef>
                  <a:spcPct val="0"/>
                </a:spcBef>
                <a:spcAft>
                  <a:spcPct val="0"/>
                </a:spcAft>
              </a:pPr>
              <a:r>
                <a:rPr lang="en-US" sz="825" dirty="0">
                  <a:solidFill>
                    <a:schemeClr val="bg1"/>
                  </a:solidFill>
                  <a:latin typeface="Roboto Light"/>
                  <a:ea typeface="ヒラギノ角ゴ ProN W3" charset="0"/>
                  <a:cs typeface="Roboto Light"/>
                  <a:sym typeface="Gill Sans" charset="0"/>
                </a:rPr>
                <a:t>8</a:t>
              </a:r>
            </a:p>
          </p:txBody>
        </p:sp>
        <p:grpSp>
          <p:nvGrpSpPr>
            <p:cNvPr id="23" name="Group 22"/>
            <p:cNvGrpSpPr/>
            <p:nvPr/>
          </p:nvGrpSpPr>
          <p:grpSpPr>
            <a:xfrm>
              <a:off x="6386836" y="1305392"/>
              <a:ext cx="2114088" cy="505513"/>
              <a:chOff x="9717842" y="7664200"/>
              <a:chExt cx="3090072" cy="543170"/>
            </a:xfrm>
          </p:grpSpPr>
          <p:cxnSp>
            <p:nvCxnSpPr>
              <p:cNvPr id="24" name="Straight Connector 23"/>
              <p:cNvCxnSpPr/>
              <p:nvPr/>
            </p:nvCxnSpPr>
            <p:spPr>
              <a:xfrm flipH="1">
                <a:off x="9756982" y="8038258"/>
                <a:ext cx="3050932" cy="0"/>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cxnSp>
            <p:nvCxnSpPr>
              <p:cNvPr id="25" name="Straight Connector 24"/>
              <p:cNvCxnSpPr/>
              <p:nvPr/>
            </p:nvCxnSpPr>
            <p:spPr>
              <a:xfrm>
                <a:off x="9761486" y="7871141"/>
                <a:ext cx="0" cy="336229"/>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cxnSp>
            <p:nvCxnSpPr>
              <p:cNvPr id="26" name="Straight Connector 25"/>
              <p:cNvCxnSpPr/>
              <p:nvPr/>
            </p:nvCxnSpPr>
            <p:spPr>
              <a:xfrm>
                <a:off x="12807914" y="7871141"/>
                <a:ext cx="0" cy="336229"/>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sp>
            <p:nvSpPr>
              <p:cNvPr id="27" name="TextBox 26"/>
              <p:cNvSpPr txBox="1"/>
              <p:nvPr/>
            </p:nvSpPr>
            <p:spPr>
              <a:xfrm>
                <a:off x="9717842" y="7664200"/>
                <a:ext cx="3041603" cy="309690"/>
              </a:xfrm>
              <a:prstGeom prst="rect">
                <a:avLst/>
              </a:prstGeom>
              <a:noFill/>
              <a:ln>
                <a:noFill/>
              </a:ln>
            </p:spPr>
            <p:txBody>
              <a:bodyPr wrap="square" lIns="28804" tIns="14402" rIns="28804" bIns="14402">
                <a:spAutoFit/>
              </a:bodyPr>
              <a:lstStyle/>
              <a:p>
                <a:pPr algn="ctr">
                  <a:defRPr/>
                </a:pPr>
                <a:r>
                  <a:rPr lang="en-US" sz="825" dirty="0">
                    <a:solidFill>
                      <a:srgbClr val="444439"/>
                    </a:solidFill>
                    <a:latin typeface="Helvetica Neue Light" charset="0"/>
                    <a:ea typeface="Helvetica Neue Light" charset="0"/>
                    <a:cs typeface="Helvetica Neue Light" charset="0"/>
                  </a:rPr>
                  <a:t>1s</a:t>
                </a:r>
              </a:p>
            </p:txBody>
          </p:sp>
        </p:grpSp>
        <p:grpSp>
          <p:nvGrpSpPr>
            <p:cNvPr id="28" name="Group 27"/>
            <p:cNvGrpSpPr/>
            <p:nvPr/>
          </p:nvGrpSpPr>
          <p:grpSpPr>
            <a:xfrm>
              <a:off x="8671118" y="1305392"/>
              <a:ext cx="2099158" cy="505513"/>
              <a:chOff x="9739665" y="7664200"/>
              <a:chExt cx="3068249" cy="543170"/>
            </a:xfrm>
          </p:grpSpPr>
          <p:cxnSp>
            <p:nvCxnSpPr>
              <p:cNvPr id="29" name="Straight Connector 28"/>
              <p:cNvCxnSpPr/>
              <p:nvPr/>
            </p:nvCxnSpPr>
            <p:spPr>
              <a:xfrm flipH="1">
                <a:off x="9756982" y="8038258"/>
                <a:ext cx="3050932" cy="0"/>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cxnSp>
            <p:nvCxnSpPr>
              <p:cNvPr id="30" name="Straight Connector 29"/>
              <p:cNvCxnSpPr/>
              <p:nvPr/>
            </p:nvCxnSpPr>
            <p:spPr>
              <a:xfrm>
                <a:off x="9761486" y="7871141"/>
                <a:ext cx="0" cy="336229"/>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cxnSp>
            <p:nvCxnSpPr>
              <p:cNvPr id="31" name="Straight Connector 30"/>
              <p:cNvCxnSpPr/>
              <p:nvPr/>
            </p:nvCxnSpPr>
            <p:spPr>
              <a:xfrm>
                <a:off x="12807914" y="7871141"/>
                <a:ext cx="0" cy="336229"/>
              </a:xfrm>
              <a:prstGeom prst="line">
                <a:avLst/>
              </a:prstGeom>
              <a:noFill/>
              <a:ln w="28575" cap="flat" cmpd="sng">
                <a:solidFill>
                  <a:srgbClr val="444439"/>
                </a:solidFill>
                <a:prstDash val="solid"/>
                <a:miter lim="400000"/>
              </a:ln>
              <a:effectLst/>
            </p:spPr>
            <p:style>
              <a:lnRef idx="0">
                <a:scrgbClr r="0" g="0" b="0"/>
              </a:lnRef>
              <a:fillRef idx="0">
                <a:scrgbClr r="0" g="0" b="0"/>
              </a:fillRef>
              <a:effectRef idx="0">
                <a:scrgbClr r="0" g="0" b="0"/>
              </a:effectRef>
              <a:fontRef idx="none"/>
            </p:style>
          </p:cxnSp>
          <p:sp>
            <p:nvSpPr>
              <p:cNvPr id="32" name="TextBox 31"/>
              <p:cNvSpPr txBox="1"/>
              <p:nvPr/>
            </p:nvSpPr>
            <p:spPr>
              <a:xfrm>
                <a:off x="9739665" y="7664200"/>
                <a:ext cx="3041602" cy="309690"/>
              </a:xfrm>
              <a:prstGeom prst="rect">
                <a:avLst/>
              </a:prstGeom>
              <a:noFill/>
              <a:ln>
                <a:noFill/>
              </a:ln>
            </p:spPr>
            <p:txBody>
              <a:bodyPr wrap="square" lIns="28804" tIns="14402" rIns="28804" bIns="14402">
                <a:spAutoFit/>
              </a:bodyPr>
              <a:lstStyle/>
              <a:p>
                <a:pPr algn="ctr">
                  <a:defRPr/>
                </a:pPr>
                <a:r>
                  <a:rPr lang="en-US" sz="825" dirty="0">
                    <a:solidFill>
                      <a:srgbClr val="444439"/>
                    </a:solidFill>
                    <a:latin typeface="Helvetica Neue Light" charset="0"/>
                    <a:ea typeface="Helvetica Neue Light" charset="0"/>
                    <a:cs typeface="Helvetica Neue Light" charset="0"/>
                  </a:rPr>
                  <a:t>1s</a:t>
                </a:r>
              </a:p>
            </p:txBody>
          </p:sp>
        </p:grpSp>
      </p:grpSp>
      <p:sp>
        <p:nvSpPr>
          <p:cNvPr id="36" name="Striped Right Arrow 35"/>
          <p:cNvSpPr/>
          <p:nvPr/>
        </p:nvSpPr>
        <p:spPr>
          <a:xfrm>
            <a:off x="4351127" y="3392905"/>
            <a:ext cx="1993272" cy="818147"/>
          </a:xfrm>
          <a:prstGeom prst="stripedRightArrow">
            <a:avLst>
              <a:gd name="adj1" fmla="val 53571"/>
              <a:gd name="adj2" fmla="val 65547"/>
            </a:avLst>
          </a:prstGeom>
          <a:solidFill>
            <a:schemeClr val="accent2">
              <a:lumMod val="60000"/>
              <a:lumOff val="4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50">
                <a:solidFill>
                  <a:schemeClr val="accent3">
                    <a:lumMod val="20000"/>
                    <a:lumOff val="80000"/>
                  </a:schemeClr>
                </a:solidFill>
              </a:rPr>
              <a:t>Structured </a:t>
            </a:r>
            <a:r>
              <a:rPr lang="de-DE" sz="1050" dirty="0">
                <a:solidFill>
                  <a:schemeClr val="accent3">
                    <a:lumMod val="20000"/>
                    <a:lumOff val="80000"/>
                  </a:schemeClr>
                </a:solidFill>
              </a:rPr>
              <a:t>Streaming Receiver</a:t>
            </a:r>
          </a:p>
        </p:txBody>
      </p:sp>
      <p:graphicFrame>
        <p:nvGraphicFramePr>
          <p:cNvPr id="37" name="Table 36"/>
          <p:cNvGraphicFramePr>
            <a:graphicFrameLocks noGrp="1"/>
          </p:cNvGraphicFramePr>
          <p:nvPr>
            <p:extLst/>
          </p:nvPr>
        </p:nvGraphicFramePr>
        <p:xfrm>
          <a:off x="6280824" y="3522241"/>
          <a:ext cx="2382252" cy="235025"/>
        </p:xfrm>
        <a:graphic>
          <a:graphicData uri="http://schemas.openxmlformats.org/drawingml/2006/table">
            <a:tbl>
              <a:tblPr bandRow="1">
                <a:tableStyleId>{21E4AEA4-8DFA-4A89-87EB-49C32662AFE0}</a:tableStyleId>
              </a:tblPr>
              <a:tblGrid>
                <a:gridCol w="595563">
                  <a:extLst>
                    <a:ext uri="{9D8B030D-6E8A-4147-A177-3AD203B41FA5}">
                      <a16:colId xmlns:a16="http://schemas.microsoft.com/office/drawing/2014/main" val="20000"/>
                    </a:ext>
                  </a:extLst>
                </a:gridCol>
                <a:gridCol w="595563">
                  <a:extLst>
                    <a:ext uri="{9D8B030D-6E8A-4147-A177-3AD203B41FA5}">
                      <a16:colId xmlns:a16="http://schemas.microsoft.com/office/drawing/2014/main" val="20001"/>
                    </a:ext>
                  </a:extLst>
                </a:gridCol>
                <a:gridCol w="595563">
                  <a:extLst>
                    <a:ext uri="{9D8B030D-6E8A-4147-A177-3AD203B41FA5}">
                      <a16:colId xmlns:a16="http://schemas.microsoft.com/office/drawing/2014/main" val="20002"/>
                    </a:ext>
                  </a:extLst>
                </a:gridCol>
                <a:gridCol w="595563">
                  <a:extLst>
                    <a:ext uri="{9D8B030D-6E8A-4147-A177-3AD203B41FA5}">
                      <a16:colId xmlns:a16="http://schemas.microsoft.com/office/drawing/2014/main" val="20003"/>
                    </a:ext>
                  </a:extLst>
                </a:gridCol>
              </a:tblGrid>
              <a:tr h="235025">
                <a:tc>
                  <a:txBody>
                    <a:bodyPr/>
                    <a:lstStyle/>
                    <a:p>
                      <a:endParaRPr lang="de-DE" sz="800" dirty="0"/>
                    </a:p>
                  </a:txBody>
                  <a:tcPr marL="68580" marR="68580" marT="34290" marB="34290"/>
                </a:tc>
                <a:tc>
                  <a:txBody>
                    <a:bodyPr/>
                    <a:lstStyle/>
                    <a:p>
                      <a:endParaRPr lang="de-DE" sz="600" dirty="0"/>
                    </a:p>
                  </a:txBody>
                  <a:tcPr marL="68580" marR="68580" marT="34290" marB="34290"/>
                </a:tc>
                <a:tc>
                  <a:txBody>
                    <a:bodyPr/>
                    <a:lstStyle/>
                    <a:p>
                      <a:endParaRPr lang="de-DE" sz="600" dirty="0"/>
                    </a:p>
                  </a:txBody>
                  <a:tcPr marL="68580" marR="68580" marT="34290" marB="34290"/>
                </a:tc>
                <a:tc>
                  <a:txBody>
                    <a:bodyPr/>
                    <a:lstStyle/>
                    <a:p>
                      <a:endParaRPr lang="de-DE" sz="600" dirty="0"/>
                    </a:p>
                  </a:txBody>
                  <a:tcPr marL="68580" marR="68580" marT="34290" marB="34290"/>
                </a:tc>
                <a:extLst>
                  <a:ext uri="{0D108BD9-81ED-4DB2-BD59-A6C34878D82A}">
                    <a16:rowId xmlns:a16="http://schemas.microsoft.com/office/drawing/2014/main" val="10000"/>
                  </a:ext>
                </a:extLst>
              </a:tr>
            </a:tbl>
          </a:graphicData>
        </a:graphic>
      </p:graphicFrame>
      <p:graphicFrame>
        <p:nvGraphicFramePr>
          <p:cNvPr id="38" name="Table 37"/>
          <p:cNvGraphicFramePr>
            <a:graphicFrameLocks noGrp="1"/>
          </p:cNvGraphicFramePr>
          <p:nvPr>
            <p:extLst/>
          </p:nvPr>
        </p:nvGraphicFramePr>
        <p:xfrm>
          <a:off x="6277893" y="3857591"/>
          <a:ext cx="2382252" cy="205740"/>
        </p:xfrm>
        <a:graphic>
          <a:graphicData uri="http://schemas.openxmlformats.org/drawingml/2006/table">
            <a:tbl>
              <a:tblPr bandRow="1">
                <a:solidFill>
                  <a:srgbClr val="F7EAE7"/>
                </a:solidFill>
                <a:tableStyleId>{21E4AEA4-8DFA-4A89-87EB-49C32662AFE0}</a:tableStyleId>
              </a:tblPr>
              <a:tblGrid>
                <a:gridCol w="595563">
                  <a:extLst>
                    <a:ext uri="{9D8B030D-6E8A-4147-A177-3AD203B41FA5}">
                      <a16:colId xmlns:a16="http://schemas.microsoft.com/office/drawing/2014/main" val="20000"/>
                    </a:ext>
                  </a:extLst>
                </a:gridCol>
                <a:gridCol w="595563">
                  <a:extLst>
                    <a:ext uri="{9D8B030D-6E8A-4147-A177-3AD203B41FA5}">
                      <a16:colId xmlns:a16="http://schemas.microsoft.com/office/drawing/2014/main" val="20001"/>
                    </a:ext>
                  </a:extLst>
                </a:gridCol>
                <a:gridCol w="595563">
                  <a:extLst>
                    <a:ext uri="{9D8B030D-6E8A-4147-A177-3AD203B41FA5}">
                      <a16:colId xmlns:a16="http://schemas.microsoft.com/office/drawing/2014/main" val="20002"/>
                    </a:ext>
                  </a:extLst>
                </a:gridCol>
                <a:gridCol w="595563">
                  <a:extLst>
                    <a:ext uri="{9D8B030D-6E8A-4147-A177-3AD203B41FA5}">
                      <a16:colId xmlns:a16="http://schemas.microsoft.com/office/drawing/2014/main" val="20003"/>
                    </a:ext>
                  </a:extLst>
                </a:gridCol>
              </a:tblGrid>
              <a:tr h="205740">
                <a:tc>
                  <a:txBody>
                    <a:bodyPr/>
                    <a:lstStyle/>
                    <a:p>
                      <a:endParaRPr lang="de-DE" sz="900" dirty="0"/>
                    </a:p>
                  </a:txBody>
                  <a:tcPr marL="68580" marR="68580" marT="34290" marB="34290">
                    <a:solidFill>
                      <a:srgbClr val="ECD2CD"/>
                    </a:solidFill>
                  </a:tcPr>
                </a:tc>
                <a:tc>
                  <a:txBody>
                    <a:bodyPr/>
                    <a:lstStyle/>
                    <a:p>
                      <a:endParaRPr lang="de-DE" sz="900" dirty="0"/>
                    </a:p>
                  </a:txBody>
                  <a:tcPr marL="68580" marR="68580" marT="34290" marB="34290">
                    <a:solidFill>
                      <a:srgbClr val="ECD2CD"/>
                    </a:solidFill>
                  </a:tcPr>
                </a:tc>
                <a:tc>
                  <a:txBody>
                    <a:bodyPr/>
                    <a:lstStyle/>
                    <a:p>
                      <a:endParaRPr lang="de-DE" sz="900" dirty="0"/>
                    </a:p>
                  </a:txBody>
                  <a:tcPr marL="68580" marR="68580" marT="34290" marB="34290">
                    <a:solidFill>
                      <a:srgbClr val="ECD2CD"/>
                    </a:solidFill>
                  </a:tcPr>
                </a:tc>
                <a:tc>
                  <a:txBody>
                    <a:bodyPr/>
                    <a:lstStyle/>
                    <a:p>
                      <a:endParaRPr lang="de-DE" sz="900" dirty="0"/>
                    </a:p>
                  </a:txBody>
                  <a:tcPr marL="68580" marR="68580" marT="34290" marB="34290">
                    <a:solidFill>
                      <a:srgbClr val="ECD2CD"/>
                    </a:solidFill>
                  </a:tcPr>
                </a:tc>
                <a:extLst>
                  <a:ext uri="{0D108BD9-81ED-4DB2-BD59-A6C34878D82A}">
                    <a16:rowId xmlns:a16="http://schemas.microsoft.com/office/drawing/2014/main" val="10000"/>
                  </a:ext>
                </a:extLst>
              </a:tr>
            </a:tbl>
          </a:graphicData>
        </a:graphic>
      </p:graphicFrame>
      <p:graphicFrame>
        <p:nvGraphicFramePr>
          <p:cNvPr id="39" name="Table 38"/>
          <p:cNvGraphicFramePr>
            <a:graphicFrameLocks noGrp="1"/>
          </p:cNvGraphicFramePr>
          <p:nvPr>
            <p:extLst/>
          </p:nvPr>
        </p:nvGraphicFramePr>
        <p:xfrm>
          <a:off x="6277893" y="4157036"/>
          <a:ext cx="2382252" cy="205740"/>
        </p:xfrm>
        <a:graphic>
          <a:graphicData uri="http://schemas.openxmlformats.org/drawingml/2006/table">
            <a:tbl>
              <a:tblPr bandRow="1">
                <a:solidFill>
                  <a:srgbClr val="F7EAE7"/>
                </a:solidFill>
                <a:tableStyleId>{21E4AEA4-8DFA-4A89-87EB-49C32662AFE0}</a:tableStyleId>
              </a:tblPr>
              <a:tblGrid>
                <a:gridCol w="595563">
                  <a:extLst>
                    <a:ext uri="{9D8B030D-6E8A-4147-A177-3AD203B41FA5}">
                      <a16:colId xmlns:a16="http://schemas.microsoft.com/office/drawing/2014/main" val="20000"/>
                    </a:ext>
                  </a:extLst>
                </a:gridCol>
                <a:gridCol w="595563">
                  <a:extLst>
                    <a:ext uri="{9D8B030D-6E8A-4147-A177-3AD203B41FA5}">
                      <a16:colId xmlns:a16="http://schemas.microsoft.com/office/drawing/2014/main" val="20001"/>
                    </a:ext>
                  </a:extLst>
                </a:gridCol>
                <a:gridCol w="595563">
                  <a:extLst>
                    <a:ext uri="{9D8B030D-6E8A-4147-A177-3AD203B41FA5}">
                      <a16:colId xmlns:a16="http://schemas.microsoft.com/office/drawing/2014/main" val="20002"/>
                    </a:ext>
                  </a:extLst>
                </a:gridCol>
                <a:gridCol w="595563">
                  <a:extLst>
                    <a:ext uri="{9D8B030D-6E8A-4147-A177-3AD203B41FA5}">
                      <a16:colId xmlns:a16="http://schemas.microsoft.com/office/drawing/2014/main" val="20003"/>
                    </a:ext>
                  </a:extLst>
                </a:gridCol>
              </a:tblGrid>
              <a:tr h="205740">
                <a:tc>
                  <a:txBody>
                    <a:bodyPr/>
                    <a:lstStyle/>
                    <a:p>
                      <a:endParaRPr lang="de-DE" sz="900" dirty="0"/>
                    </a:p>
                  </a:txBody>
                  <a:tcPr marL="68580" marR="68580" marT="34290" marB="34290">
                    <a:solidFill>
                      <a:srgbClr val="ECD2CD"/>
                    </a:solidFill>
                  </a:tcPr>
                </a:tc>
                <a:tc>
                  <a:txBody>
                    <a:bodyPr/>
                    <a:lstStyle/>
                    <a:p>
                      <a:endParaRPr lang="de-DE" sz="900" dirty="0"/>
                    </a:p>
                  </a:txBody>
                  <a:tcPr marL="68580" marR="68580" marT="34290" marB="34290">
                    <a:solidFill>
                      <a:srgbClr val="ECD2CD"/>
                    </a:solidFill>
                  </a:tcPr>
                </a:tc>
                <a:tc>
                  <a:txBody>
                    <a:bodyPr/>
                    <a:lstStyle/>
                    <a:p>
                      <a:endParaRPr lang="de-DE" sz="900" dirty="0"/>
                    </a:p>
                  </a:txBody>
                  <a:tcPr marL="68580" marR="68580" marT="34290" marB="34290">
                    <a:solidFill>
                      <a:srgbClr val="ECD2CD"/>
                    </a:solidFill>
                  </a:tcPr>
                </a:tc>
                <a:tc>
                  <a:txBody>
                    <a:bodyPr/>
                    <a:lstStyle/>
                    <a:p>
                      <a:endParaRPr lang="de-DE" sz="900" dirty="0"/>
                    </a:p>
                  </a:txBody>
                  <a:tcPr marL="68580" marR="68580" marT="34290" marB="34290">
                    <a:solidFill>
                      <a:srgbClr val="ECD2CD"/>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84596434"/>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7713C7-3815-EC41-9899-16C254C63A98}"/>
              </a:ext>
            </a:extLst>
          </p:cNvPr>
          <p:cNvSpPr>
            <a:spLocks noGrp="1"/>
          </p:cNvSpPr>
          <p:nvPr>
            <p:ph type="dt" sz="half" idx="11"/>
          </p:nvPr>
        </p:nvSpPr>
        <p:spPr/>
        <p:txBody>
          <a:bodyPr/>
          <a:lstStyle/>
          <a:p>
            <a:pPr defTabSz="457200"/>
            <a:r>
              <a:rPr lang="en-US"/>
              <a:t>© DataStax, All Rights Reserved.</a:t>
            </a:r>
            <a:endParaRPr lang="en-US" dirty="0"/>
          </a:p>
        </p:txBody>
      </p:sp>
      <p:sp>
        <p:nvSpPr>
          <p:cNvPr id="5" name="Title 4">
            <a:extLst>
              <a:ext uri="{FF2B5EF4-FFF2-40B4-BE49-F238E27FC236}">
                <a16:creationId xmlns:a16="http://schemas.microsoft.com/office/drawing/2014/main" id="{248E0492-4B12-CC43-A1EF-DA1EF89593B5}"/>
              </a:ext>
            </a:extLst>
          </p:cNvPr>
          <p:cNvSpPr>
            <a:spLocks noGrp="1"/>
          </p:cNvSpPr>
          <p:nvPr>
            <p:ph type="title"/>
          </p:nvPr>
        </p:nvSpPr>
        <p:spPr/>
        <p:txBody>
          <a:bodyPr/>
          <a:lstStyle/>
          <a:p>
            <a:r>
              <a:rPr lang="fr-FR" dirty="0"/>
              <a:t>Agenda</a:t>
            </a:r>
          </a:p>
        </p:txBody>
      </p:sp>
      <p:sp>
        <p:nvSpPr>
          <p:cNvPr id="6" name="Slide Number Placeholder 5">
            <a:extLst>
              <a:ext uri="{FF2B5EF4-FFF2-40B4-BE49-F238E27FC236}">
                <a16:creationId xmlns:a16="http://schemas.microsoft.com/office/drawing/2014/main" id="{CA06F5B8-396E-944B-8630-48C4B84B3CA7}"/>
              </a:ext>
            </a:extLst>
          </p:cNvPr>
          <p:cNvSpPr>
            <a:spLocks noGrp="1"/>
          </p:cNvSpPr>
          <p:nvPr>
            <p:ph type="sldNum" sz="quarter" idx="4"/>
          </p:nvPr>
        </p:nvSpPr>
        <p:spPr/>
        <p:txBody>
          <a:bodyPr/>
          <a:lstStyle/>
          <a:p>
            <a:pPr algn="r" defTabSz="457200"/>
            <a:fld id="{625532A8-9998-1545-8016-7D9932388623}" type="slidenum">
              <a:rPr lang="uk-UA" smtClean="0"/>
              <a:pPr algn="r" defTabSz="457200"/>
              <a:t>18</a:t>
            </a:fld>
            <a:endParaRPr lang="uk-UA"/>
          </a:p>
        </p:txBody>
      </p:sp>
      <p:pic>
        <p:nvPicPr>
          <p:cNvPr id="7" name="Picture 6">
            <a:extLst>
              <a:ext uri="{FF2B5EF4-FFF2-40B4-BE49-F238E27FC236}">
                <a16:creationId xmlns:a16="http://schemas.microsoft.com/office/drawing/2014/main" id="{3EDB5FB9-D1E5-A546-8580-F95D051745F5}"/>
              </a:ext>
            </a:extLst>
          </p:cNvPr>
          <p:cNvPicPr>
            <a:picLocks noChangeAspect="1"/>
          </p:cNvPicPr>
          <p:nvPr/>
        </p:nvPicPr>
        <p:blipFill>
          <a:blip r:embed="rId2"/>
          <a:stretch>
            <a:fillRect/>
          </a:stretch>
        </p:blipFill>
        <p:spPr>
          <a:xfrm>
            <a:off x="3765354" y="0"/>
            <a:ext cx="5378646" cy="5126266"/>
          </a:xfrm>
          <a:prstGeom prst="rect">
            <a:avLst/>
          </a:prstGeom>
        </p:spPr>
      </p:pic>
      <p:sp>
        <p:nvSpPr>
          <p:cNvPr id="8" name="Rectangle 7">
            <a:extLst>
              <a:ext uri="{FF2B5EF4-FFF2-40B4-BE49-F238E27FC236}">
                <a16:creationId xmlns:a16="http://schemas.microsoft.com/office/drawing/2014/main" id="{7061BB3D-F32A-4A49-9FAF-B99331D4C8F4}"/>
              </a:ext>
            </a:extLst>
          </p:cNvPr>
          <p:cNvSpPr/>
          <p:nvPr/>
        </p:nvSpPr>
        <p:spPr>
          <a:xfrm>
            <a:off x="3723150" y="2907935"/>
            <a:ext cx="5378646" cy="688479"/>
          </a:xfrm>
          <a:prstGeom prst="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9" name="Picture 8">
            <a:extLst>
              <a:ext uri="{FF2B5EF4-FFF2-40B4-BE49-F238E27FC236}">
                <a16:creationId xmlns:a16="http://schemas.microsoft.com/office/drawing/2014/main" id="{F3964F23-5364-0445-8A7E-A77921688517}"/>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6" y="779308"/>
            <a:ext cx="459341" cy="444642"/>
          </a:xfrm>
          <a:prstGeom prst="rect">
            <a:avLst/>
          </a:prstGeom>
        </p:spPr>
      </p:pic>
      <p:pic>
        <p:nvPicPr>
          <p:cNvPr id="10" name="Picture 9">
            <a:extLst>
              <a:ext uri="{FF2B5EF4-FFF2-40B4-BE49-F238E27FC236}">
                <a16:creationId xmlns:a16="http://schemas.microsoft.com/office/drawing/2014/main" id="{A31D2773-F3BA-4A4B-B944-4939AB6953A4}"/>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89116" y="446147"/>
            <a:ext cx="459341" cy="444642"/>
          </a:xfrm>
          <a:prstGeom prst="rect">
            <a:avLst/>
          </a:prstGeom>
        </p:spPr>
      </p:pic>
      <p:pic>
        <p:nvPicPr>
          <p:cNvPr id="11" name="Picture 10">
            <a:extLst>
              <a:ext uri="{FF2B5EF4-FFF2-40B4-BE49-F238E27FC236}">
                <a16:creationId xmlns:a16="http://schemas.microsoft.com/office/drawing/2014/main" id="{62385439-2B8A-2D46-BCFE-51771ACA0A4F}"/>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5" y="1134905"/>
            <a:ext cx="459341" cy="444642"/>
          </a:xfrm>
          <a:prstGeom prst="rect">
            <a:avLst/>
          </a:prstGeom>
        </p:spPr>
      </p:pic>
      <p:pic>
        <p:nvPicPr>
          <p:cNvPr id="12" name="Picture 11">
            <a:extLst>
              <a:ext uri="{FF2B5EF4-FFF2-40B4-BE49-F238E27FC236}">
                <a16:creationId xmlns:a16="http://schemas.microsoft.com/office/drawing/2014/main" id="{7EB8D9DF-EC79-0A47-9C00-CFDD3B177D65}"/>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5" y="1432341"/>
            <a:ext cx="459341" cy="444642"/>
          </a:xfrm>
          <a:prstGeom prst="rect">
            <a:avLst/>
          </a:prstGeom>
        </p:spPr>
      </p:pic>
      <p:pic>
        <p:nvPicPr>
          <p:cNvPr id="13" name="Picture 12">
            <a:extLst>
              <a:ext uri="{FF2B5EF4-FFF2-40B4-BE49-F238E27FC236}">
                <a16:creationId xmlns:a16="http://schemas.microsoft.com/office/drawing/2014/main" id="{6A6626C6-D448-614A-8B65-FF2FE20DF119}"/>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92507" y="1724837"/>
            <a:ext cx="459341" cy="444642"/>
          </a:xfrm>
          <a:prstGeom prst="rect">
            <a:avLst/>
          </a:prstGeom>
        </p:spPr>
      </p:pic>
      <p:pic>
        <p:nvPicPr>
          <p:cNvPr id="14" name="Picture 13">
            <a:extLst>
              <a:ext uri="{FF2B5EF4-FFF2-40B4-BE49-F238E27FC236}">
                <a16:creationId xmlns:a16="http://schemas.microsoft.com/office/drawing/2014/main" id="{1704ECF8-F322-F640-B085-488306045523}"/>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4" y="2032212"/>
            <a:ext cx="459341" cy="444642"/>
          </a:xfrm>
          <a:prstGeom prst="rect">
            <a:avLst/>
          </a:prstGeom>
        </p:spPr>
      </p:pic>
      <p:pic>
        <p:nvPicPr>
          <p:cNvPr id="15" name="Picture 14">
            <a:extLst>
              <a:ext uri="{FF2B5EF4-FFF2-40B4-BE49-F238E27FC236}">
                <a16:creationId xmlns:a16="http://schemas.microsoft.com/office/drawing/2014/main" id="{862F0981-CA3E-284D-9D0C-F0682577846E}"/>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3" y="2365660"/>
            <a:ext cx="459341" cy="444642"/>
          </a:xfrm>
          <a:prstGeom prst="rect">
            <a:avLst/>
          </a:prstGeom>
        </p:spPr>
      </p:pic>
    </p:spTree>
    <p:extLst>
      <p:ext uri="{BB962C8B-B14F-4D97-AF65-F5344CB8AC3E}">
        <p14:creationId xmlns:p14="http://schemas.microsoft.com/office/powerpoint/2010/main" val="2944150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A3890-2678-442A-BE62-9C87E02E0333}"/>
              </a:ext>
            </a:extLst>
          </p:cNvPr>
          <p:cNvSpPr>
            <a:spLocks noGrp="1"/>
          </p:cNvSpPr>
          <p:nvPr>
            <p:ph type="title"/>
          </p:nvPr>
        </p:nvSpPr>
        <p:spPr/>
        <p:txBody>
          <a:bodyPr>
            <a:noAutofit/>
          </a:bodyPr>
          <a:lstStyle/>
          <a:p>
            <a:r>
              <a:rPr lang="en-US" sz="3600" dirty="0"/>
              <a:t>Thank you</a:t>
            </a:r>
          </a:p>
        </p:txBody>
      </p:sp>
      <p:sp>
        <p:nvSpPr>
          <p:cNvPr id="3" name="Slide Number Placeholder 2">
            <a:extLst>
              <a:ext uri="{FF2B5EF4-FFF2-40B4-BE49-F238E27FC236}">
                <a16:creationId xmlns:a16="http://schemas.microsoft.com/office/drawing/2014/main" id="{43CC74A3-BC07-4EC5-A8CA-27E090530C68}"/>
              </a:ext>
            </a:extLst>
          </p:cNvPr>
          <p:cNvSpPr>
            <a:spLocks noGrp="1"/>
          </p:cNvSpPr>
          <p:nvPr>
            <p:ph type="sldNum" sz="quarter" idx="11"/>
          </p:nvPr>
        </p:nvSpPr>
        <p:spPr/>
        <p:txBody>
          <a:bodyPr/>
          <a:lstStyle/>
          <a:p>
            <a:fld id="{5A6FB346-E907-314D-8DE1-ECD2B2B6AA1B}" type="slidenum">
              <a:rPr lang="uk-UA" smtClean="0"/>
              <a:pPr/>
              <a:t>19</a:t>
            </a:fld>
            <a:endParaRPr lang="uk-UA" dirty="0"/>
          </a:p>
        </p:txBody>
      </p:sp>
      <p:sp>
        <p:nvSpPr>
          <p:cNvPr id="4" name="Date Placeholder 3">
            <a:extLst>
              <a:ext uri="{FF2B5EF4-FFF2-40B4-BE49-F238E27FC236}">
                <a16:creationId xmlns:a16="http://schemas.microsoft.com/office/drawing/2014/main" id="{DBC1E0CA-D719-4F48-BCBB-1D35B2F7A2D6}"/>
              </a:ext>
            </a:extLst>
          </p:cNvPr>
          <p:cNvSpPr>
            <a:spLocks noGrp="1"/>
          </p:cNvSpPr>
          <p:nvPr>
            <p:ph type="dt" sz="half" idx="12"/>
          </p:nvPr>
        </p:nvSpPr>
        <p:spPr/>
        <p:txBody>
          <a:bodyPr/>
          <a:lstStyle/>
          <a:p>
            <a:r>
              <a:rPr lang="en-US" dirty="0"/>
              <a:t>© DataStax, All Rights Reserved.</a:t>
            </a:r>
          </a:p>
        </p:txBody>
      </p:sp>
    </p:spTree>
    <p:extLst>
      <p:ext uri="{BB962C8B-B14F-4D97-AF65-F5344CB8AC3E}">
        <p14:creationId xmlns:p14="http://schemas.microsoft.com/office/powerpoint/2010/main" val="3775685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7713C7-3815-EC41-9899-16C254C63A98}"/>
              </a:ext>
            </a:extLst>
          </p:cNvPr>
          <p:cNvSpPr>
            <a:spLocks noGrp="1"/>
          </p:cNvSpPr>
          <p:nvPr>
            <p:ph type="dt" sz="half" idx="11"/>
          </p:nvPr>
        </p:nvSpPr>
        <p:spPr/>
        <p:txBody>
          <a:bodyPr/>
          <a:lstStyle/>
          <a:p>
            <a:pPr defTabSz="457200"/>
            <a:r>
              <a:rPr lang="en-US"/>
              <a:t>© DataStax, All Rights Reserved.</a:t>
            </a:r>
            <a:endParaRPr lang="en-US" dirty="0"/>
          </a:p>
        </p:txBody>
      </p:sp>
      <p:sp>
        <p:nvSpPr>
          <p:cNvPr id="5" name="Title 4">
            <a:extLst>
              <a:ext uri="{FF2B5EF4-FFF2-40B4-BE49-F238E27FC236}">
                <a16:creationId xmlns:a16="http://schemas.microsoft.com/office/drawing/2014/main" id="{248E0492-4B12-CC43-A1EF-DA1EF89593B5}"/>
              </a:ext>
            </a:extLst>
          </p:cNvPr>
          <p:cNvSpPr>
            <a:spLocks noGrp="1"/>
          </p:cNvSpPr>
          <p:nvPr>
            <p:ph type="title"/>
          </p:nvPr>
        </p:nvSpPr>
        <p:spPr/>
        <p:txBody>
          <a:bodyPr/>
          <a:lstStyle/>
          <a:p>
            <a:r>
              <a:rPr lang="fr-FR" dirty="0"/>
              <a:t>Agenda</a:t>
            </a:r>
          </a:p>
        </p:txBody>
      </p:sp>
      <p:sp>
        <p:nvSpPr>
          <p:cNvPr id="6" name="Slide Number Placeholder 5">
            <a:extLst>
              <a:ext uri="{FF2B5EF4-FFF2-40B4-BE49-F238E27FC236}">
                <a16:creationId xmlns:a16="http://schemas.microsoft.com/office/drawing/2014/main" id="{CA06F5B8-396E-944B-8630-48C4B84B3CA7}"/>
              </a:ext>
            </a:extLst>
          </p:cNvPr>
          <p:cNvSpPr>
            <a:spLocks noGrp="1"/>
          </p:cNvSpPr>
          <p:nvPr>
            <p:ph type="sldNum" sz="quarter" idx="4"/>
          </p:nvPr>
        </p:nvSpPr>
        <p:spPr/>
        <p:txBody>
          <a:bodyPr/>
          <a:lstStyle/>
          <a:p>
            <a:pPr algn="r" defTabSz="457200"/>
            <a:fld id="{625532A8-9998-1545-8016-7D9932388623}" type="slidenum">
              <a:rPr lang="uk-UA" smtClean="0"/>
              <a:pPr algn="r" defTabSz="457200"/>
              <a:t>2</a:t>
            </a:fld>
            <a:endParaRPr lang="uk-UA"/>
          </a:p>
        </p:txBody>
      </p:sp>
      <p:pic>
        <p:nvPicPr>
          <p:cNvPr id="7" name="Picture 6">
            <a:extLst>
              <a:ext uri="{FF2B5EF4-FFF2-40B4-BE49-F238E27FC236}">
                <a16:creationId xmlns:a16="http://schemas.microsoft.com/office/drawing/2014/main" id="{3EDB5FB9-D1E5-A546-8580-F95D051745F5}"/>
              </a:ext>
            </a:extLst>
          </p:cNvPr>
          <p:cNvPicPr>
            <a:picLocks noChangeAspect="1"/>
          </p:cNvPicPr>
          <p:nvPr/>
        </p:nvPicPr>
        <p:blipFill>
          <a:blip r:embed="rId2"/>
          <a:stretch>
            <a:fillRect/>
          </a:stretch>
        </p:blipFill>
        <p:spPr>
          <a:xfrm>
            <a:off x="3765354" y="0"/>
            <a:ext cx="5378646" cy="5126266"/>
          </a:xfrm>
          <a:prstGeom prst="rect">
            <a:avLst/>
          </a:prstGeom>
        </p:spPr>
      </p:pic>
      <p:sp>
        <p:nvSpPr>
          <p:cNvPr id="8" name="Rectangle 7">
            <a:extLst>
              <a:ext uri="{FF2B5EF4-FFF2-40B4-BE49-F238E27FC236}">
                <a16:creationId xmlns:a16="http://schemas.microsoft.com/office/drawing/2014/main" id="{7061BB3D-F32A-4A49-9FAF-B99331D4C8F4}"/>
              </a:ext>
            </a:extLst>
          </p:cNvPr>
          <p:cNvSpPr/>
          <p:nvPr/>
        </p:nvSpPr>
        <p:spPr>
          <a:xfrm>
            <a:off x="3723150" y="2907935"/>
            <a:ext cx="5378646" cy="688479"/>
          </a:xfrm>
          <a:prstGeom prst="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9" name="Picture 8">
            <a:extLst>
              <a:ext uri="{FF2B5EF4-FFF2-40B4-BE49-F238E27FC236}">
                <a16:creationId xmlns:a16="http://schemas.microsoft.com/office/drawing/2014/main" id="{F3964F23-5364-0445-8A7E-A77921688517}"/>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6" y="779308"/>
            <a:ext cx="459341" cy="444642"/>
          </a:xfrm>
          <a:prstGeom prst="rect">
            <a:avLst/>
          </a:prstGeom>
        </p:spPr>
      </p:pic>
      <p:pic>
        <p:nvPicPr>
          <p:cNvPr id="10" name="Picture 9">
            <a:extLst>
              <a:ext uri="{FF2B5EF4-FFF2-40B4-BE49-F238E27FC236}">
                <a16:creationId xmlns:a16="http://schemas.microsoft.com/office/drawing/2014/main" id="{A31D2773-F3BA-4A4B-B944-4939AB6953A4}"/>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89116" y="446147"/>
            <a:ext cx="459341" cy="444642"/>
          </a:xfrm>
          <a:prstGeom prst="rect">
            <a:avLst/>
          </a:prstGeom>
        </p:spPr>
      </p:pic>
      <p:pic>
        <p:nvPicPr>
          <p:cNvPr id="11" name="Picture 10">
            <a:extLst>
              <a:ext uri="{FF2B5EF4-FFF2-40B4-BE49-F238E27FC236}">
                <a16:creationId xmlns:a16="http://schemas.microsoft.com/office/drawing/2014/main" id="{62385439-2B8A-2D46-BCFE-51771ACA0A4F}"/>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5" y="1134905"/>
            <a:ext cx="459341" cy="444642"/>
          </a:xfrm>
          <a:prstGeom prst="rect">
            <a:avLst/>
          </a:prstGeom>
        </p:spPr>
      </p:pic>
      <p:pic>
        <p:nvPicPr>
          <p:cNvPr id="12" name="Picture 11">
            <a:extLst>
              <a:ext uri="{FF2B5EF4-FFF2-40B4-BE49-F238E27FC236}">
                <a16:creationId xmlns:a16="http://schemas.microsoft.com/office/drawing/2014/main" id="{7EB8D9DF-EC79-0A47-9C00-CFDD3B177D65}"/>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5645" y="1432341"/>
            <a:ext cx="459341" cy="444642"/>
          </a:xfrm>
          <a:prstGeom prst="rect">
            <a:avLst/>
          </a:prstGeom>
        </p:spPr>
      </p:pic>
      <p:pic>
        <p:nvPicPr>
          <p:cNvPr id="13" name="Picture 12">
            <a:extLst>
              <a:ext uri="{FF2B5EF4-FFF2-40B4-BE49-F238E27FC236}">
                <a16:creationId xmlns:a16="http://schemas.microsoft.com/office/drawing/2014/main" id="{6A6626C6-D448-614A-8B65-FF2FE20DF119}"/>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92507" y="1724837"/>
            <a:ext cx="459341" cy="444642"/>
          </a:xfrm>
          <a:prstGeom prst="rect">
            <a:avLst/>
          </a:prstGeom>
        </p:spPr>
      </p:pic>
      <p:pic>
        <p:nvPicPr>
          <p:cNvPr id="14" name="Picture 13">
            <a:extLst>
              <a:ext uri="{FF2B5EF4-FFF2-40B4-BE49-F238E27FC236}">
                <a16:creationId xmlns:a16="http://schemas.microsoft.com/office/drawing/2014/main" id="{1704ECF8-F322-F640-B085-488306045523}"/>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4" y="2032212"/>
            <a:ext cx="459341" cy="444642"/>
          </a:xfrm>
          <a:prstGeom prst="rect">
            <a:avLst/>
          </a:prstGeom>
        </p:spPr>
      </p:pic>
      <p:pic>
        <p:nvPicPr>
          <p:cNvPr id="15" name="Picture 14">
            <a:extLst>
              <a:ext uri="{FF2B5EF4-FFF2-40B4-BE49-F238E27FC236}">
                <a16:creationId xmlns:a16="http://schemas.microsoft.com/office/drawing/2014/main" id="{862F0981-CA3E-284D-9D0C-F0682577846E}"/>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672403" y="2365660"/>
            <a:ext cx="459341" cy="444642"/>
          </a:xfrm>
          <a:prstGeom prst="rect">
            <a:avLst/>
          </a:prstGeom>
        </p:spPr>
      </p:pic>
    </p:spTree>
    <p:extLst>
      <p:ext uri="{BB962C8B-B14F-4D97-AF65-F5344CB8AC3E}">
        <p14:creationId xmlns:p14="http://schemas.microsoft.com/office/powerpoint/2010/main" val="3496461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F419D-3146-A34B-8786-3653422ACA30}"/>
              </a:ext>
            </a:extLst>
          </p:cNvPr>
          <p:cNvSpPr>
            <a:spLocks noGrp="1"/>
          </p:cNvSpPr>
          <p:nvPr>
            <p:ph type="title"/>
          </p:nvPr>
        </p:nvSpPr>
        <p:spPr>
          <a:xfrm>
            <a:off x="170241" y="2090554"/>
            <a:ext cx="5584371" cy="1371600"/>
          </a:xfrm>
        </p:spPr>
        <p:txBody>
          <a:bodyPr/>
          <a:lstStyle/>
          <a:p>
            <a:r>
              <a:rPr lang="en-GB" dirty="0"/>
              <a:t>Advanced Data Analytics</a:t>
            </a:r>
          </a:p>
        </p:txBody>
      </p:sp>
      <p:sp>
        <p:nvSpPr>
          <p:cNvPr id="4" name="Slide Number Placeholder 3">
            <a:extLst>
              <a:ext uri="{FF2B5EF4-FFF2-40B4-BE49-F238E27FC236}">
                <a16:creationId xmlns:a16="http://schemas.microsoft.com/office/drawing/2014/main" id="{859C3F18-9462-5C47-9B49-BDBC4B5F7A44}"/>
              </a:ext>
            </a:extLst>
          </p:cNvPr>
          <p:cNvSpPr>
            <a:spLocks noGrp="1"/>
          </p:cNvSpPr>
          <p:nvPr>
            <p:ph type="sldNum" sz="quarter" idx="4"/>
          </p:nvPr>
        </p:nvSpPr>
        <p:spPr/>
        <p:txBody>
          <a:bodyPr/>
          <a:lstStyle/>
          <a:p>
            <a:pPr algn="r" defTabSz="457200"/>
            <a:fld id="{625532A8-9998-1545-8016-7D9932388623}" type="slidenum">
              <a:rPr lang="uk-UA" smtClean="0"/>
              <a:pPr algn="r" defTabSz="457200"/>
              <a:t>3</a:t>
            </a:fld>
            <a:endParaRPr lang="uk-UA"/>
          </a:p>
        </p:txBody>
      </p:sp>
      <p:sp>
        <p:nvSpPr>
          <p:cNvPr id="5" name="Date Placeholder 4">
            <a:extLst>
              <a:ext uri="{FF2B5EF4-FFF2-40B4-BE49-F238E27FC236}">
                <a16:creationId xmlns:a16="http://schemas.microsoft.com/office/drawing/2014/main" id="{F0A46702-4F14-164F-B171-250E326E99BE}"/>
              </a:ext>
            </a:extLst>
          </p:cNvPr>
          <p:cNvSpPr>
            <a:spLocks noGrp="1"/>
          </p:cNvSpPr>
          <p:nvPr>
            <p:ph type="dt" sz="half" idx="2"/>
          </p:nvPr>
        </p:nvSpPr>
        <p:spPr/>
        <p:txBody>
          <a:bodyPr/>
          <a:lstStyle/>
          <a:p>
            <a:pPr defTabSz="457200"/>
            <a:r>
              <a:rPr lang="en-US" dirty="0"/>
              <a:t>© DataStax, All Rights Reserved.</a:t>
            </a:r>
            <a:endParaRPr lang="mr-IN" dirty="0"/>
          </a:p>
        </p:txBody>
      </p:sp>
      <p:sp>
        <p:nvSpPr>
          <p:cNvPr id="3" name="Rectangle 2">
            <a:extLst>
              <a:ext uri="{FF2B5EF4-FFF2-40B4-BE49-F238E27FC236}">
                <a16:creationId xmlns:a16="http://schemas.microsoft.com/office/drawing/2014/main" id="{BBF9F67B-E185-B949-A57E-0E1DD2366B36}"/>
              </a:ext>
            </a:extLst>
          </p:cNvPr>
          <p:cNvSpPr/>
          <p:nvPr/>
        </p:nvSpPr>
        <p:spPr>
          <a:xfrm>
            <a:off x="99060" y="3060449"/>
            <a:ext cx="3607078" cy="461665"/>
          </a:xfrm>
          <a:prstGeom prst="rect">
            <a:avLst/>
          </a:prstGeom>
        </p:spPr>
        <p:txBody>
          <a:bodyPr wrap="none">
            <a:spAutoFit/>
          </a:bodyPr>
          <a:lstStyle/>
          <a:p>
            <a:r>
              <a:rPr lang="en-GB" sz="2400" dirty="0">
                <a:solidFill>
                  <a:schemeClr val="bg1"/>
                </a:solidFill>
              </a:rPr>
              <a:t>Dse Analytics, AlwaysOn</a:t>
            </a:r>
          </a:p>
        </p:txBody>
      </p:sp>
    </p:spTree>
    <p:extLst>
      <p:ext uri="{BB962C8B-B14F-4D97-AF65-F5344CB8AC3E}">
        <p14:creationId xmlns:p14="http://schemas.microsoft.com/office/powerpoint/2010/main" val="2634321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defTabSz="914378">
              <a:defRPr/>
            </a:pPr>
            <a:r>
              <a:rPr lang="en-GB" sz="3000" dirty="0">
                <a:ea typeface="+mj-ea"/>
              </a:rPr>
              <a:t>Advanced Analytics with </a:t>
            </a:r>
            <a:r>
              <a:rPr lang="en-GB" sz="3000" dirty="0" err="1">
                <a:ea typeface="+mj-ea"/>
              </a:rPr>
              <a:t>Datastax</a:t>
            </a:r>
            <a:r>
              <a:rPr lang="en-GB" sz="3000" dirty="0">
                <a:ea typeface="+mj-ea"/>
              </a:rPr>
              <a:t> Enterprise</a:t>
            </a:r>
          </a:p>
        </p:txBody>
      </p:sp>
      <p:sp>
        <p:nvSpPr>
          <p:cNvPr id="3" name="Content Placeholder 2">
            <a:extLst>
              <a:ext uri="{FF2B5EF4-FFF2-40B4-BE49-F238E27FC236}">
                <a16:creationId xmlns:a16="http://schemas.microsoft.com/office/drawing/2014/main" id="{7EEDDA86-E85E-0843-9E50-C93AD15FF2E3}"/>
              </a:ext>
            </a:extLst>
          </p:cNvPr>
          <p:cNvSpPr>
            <a:spLocks noGrp="1"/>
          </p:cNvSpPr>
          <p:nvPr>
            <p:ph sz="quarter" idx="16"/>
          </p:nvPr>
        </p:nvSpPr>
        <p:spPr/>
        <p:txBody>
          <a:bodyPr/>
          <a:lstStyle/>
          <a:p>
            <a:pPr marL="214313" indent="-214313">
              <a:buFont typeface="Arial" charset="0"/>
              <a:buChar char="•"/>
            </a:pPr>
            <a:r>
              <a:rPr lang="en-GB" altLang="en-US" sz="2400" dirty="0">
                <a:solidFill>
                  <a:schemeClr val="tx1"/>
                </a:solidFill>
                <a:latin typeface="Helvetica Neue Light" charset="0"/>
                <a:ea typeface="Helvetica Neue Light" charset="0"/>
                <a:cs typeface="Helvetica Neue Light" charset="0"/>
              </a:rPr>
              <a:t>DataStax Enterprise integrates real-time and batch operational analytics capabilities with an </a:t>
            </a:r>
            <a:r>
              <a:rPr lang="en-GB" altLang="en-US" sz="2400" b="1" dirty="0">
                <a:solidFill>
                  <a:schemeClr val="tx1"/>
                </a:solidFill>
                <a:latin typeface="Helvetica Neue Light" charset="0"/>
                <a:ea typeface="Helvetica Neue Light" charset="0"/>
                <a:cs typeface="Helvetica Neue Light" charset="0"/>
              </a:rPr>
              <a:t>enhanced version of Apache Spark™ </a:t>
            </a:r>
            <a:endParaRPr lang="en-GB" altLang="en-US" sz="2400" dirty="0">
              <a:solidFill>
                <a:schemeClr val="tx1"/>
              </a:solidFill>
              <a:latin typeface="Helvetica Neue Light" charset="0"/>
              <a:ea typeface="Helvetica Neue Light" charset="0"/>
              <a:cs typeface="Helvetica Neue Light" charset="0"/>
            </a:endParaRPr>
          </a:p>
          <a:p>
            <a:pPr marL="214313" indent="-214313">
              <a:buFont typeface="Arial" charset="0"/>
              <a:buChar char="•"/>
            </a:pPr>
            <a:r>
              <a:rPr lang="en-GB" altLang="en-US" sz="2400" dirty="0">
                <a:solidFill>
                  <a:schemeClr val="tx1"/>
                </a:solidFill>
                <a:latin typeface="Helvetica Neue Light" charset="0"/>
                <a:ea typeface="Helvetica Neue Light" charset="0"/>
                <a:cs typeface="Helvetica Neue Light" charset="0"/>
              </a:rPr>
              <a:t>Enables ad-hoc reporting</a:t>
            </a:r>
          </a:p>
          <a:p>
            <a:pPr marL="214313" indent="-214313">
              <a:buFont typeface="Arial" charset="0"/>
              <a:buChar char="•"/>
            </a:pPr>
            <a:r>
              <a:rPr lang="en-GB" altLang="en-US" sz="2400" dirty="0">
                <a:solidFill>
                  <a:schemeClr val="tx1"/>
                </a:solidFill>
                <a:latin typeface="Helvetica Neue Light" charset="0"/>
                <a:ea typeface="Helvetica Neue Light" charset="0"/>
                <a:cs typeface="Helvetica Neue Light" charset="0"/>
              </a:rPr>
              <a:t>Personalization</a:t>
            </a:r>
          </a:p>
          <a:p>
            <a:pPr marL="214313" indent="-214313">
              <a:buFont typeface="Arial" charset="0"/>
              <a:buChar char="•"/>
            </a:pPr>
            <a:r>
              <a:rPr lang="en-GB" altLang="en-US" sz="2400" dirty="0">
                <a:solidFill>
                  <a:schemeClr val="tx1"/>
                </a:solidFill>
                <a:latin typeface="Helvetica Neue Light" charset="0"/>
                <a:ea typeface="Helvetica Neue Light" charset="0"/>
                <a:cs typeface="Helvetica Neue Light" charset="0"/>
              </a:rPr>
              <a:t>Predictive Analytics</a:t>
            </a:r>
          </a:p>
          <a:p>
            <a:pPr marL="214313" indent="-214313">
              <a:buFont typeface="Arial" charset="0"/>
              <a:buChar char="•"/>
            </a:pPr>
            <a:r>
              <a:rPr lang="en-GB" altLang="en-US" sz="2400" dirty="0">
                <a:solidFill>
                  <a:schemeClr val="tx1"/>
                </a:solidFill>
                <a:latin typeface="Helvetica Neue Light" charset="0"/>
                <a:ea typeface="Helvetica Neue Light" charset="0"/>
                <a:cs typeface="Helvetica Neue Light" charset="0"/>
              </a:rPr>
              <a:t>Process real-time streams of data</a:t>
            </a:r>
          </a:p>
          <a:p>
            <a:endParaRPr lang="fr-FR" sz="2400" dirty="0">
              <a:solidFill>
                <a:schemeClr val="tx1"/>
              </a:solidFill>
            </a:endParaRPr>
          </a:p>
        </p:txBody>
      </p:sp>
      <p:sp>
        <p:nvSpPr>
          <p:cNvPr id="4" name="Footer Placeholder 3"/>
          <p:cNvSpPr>
            <a:spLocks noGrp="1"/>
          </p:cNvSpPr>
          <p:nvPr>
            <p:ph type="ftr" sz="quarter" idx="4294967295"/>
          </p:nvPr>
        </p:nvSpPr>
        <p:spPr/>
        <p:txBody>
          <a:bodyPr/>
          <a:lstStyle/>
          <a:p>
            <a:pPr>
              <a:defRPr/>
            </a:pPr>
            <a:endParaRPr lang="en-US" dirty="0"/>
          </a:p>
        </p:txBody>
      </p:sp>
      <p:sp>
        <p:nvSpPr>
          <p:cNvPr id="5" name="Slide Number Placeholder 4"/>
          <p:cNvSpPr>
            <a:spLocks noGrp="1"/>
          </p:cNvSpPr>
          <p:nvPr>
            <p:ph type="sldNum" sz="quarter" idx="4294967295"/>
          </p:nvPr>
        </p:nvSpPr>
        <p:spPr>
          <a:xfrm>
            <a:off x="0" y="4789488"/>
            <a:ext cx="309563" cy="274637"/>
          </a:xfrm>
        </p:spPr>
        <p:txBody>
          <a:bodyPr/>
          <a:lstStyle>
            <a:lvl1pPr>
              <a:defRPr>
                <a:solidFill>
                  <a:schemeClr val="tx1"/>
                </a:solidFill>
                <a:latin typeface="Calibri" charset="0"/>
              </a:defRPr>
            </a:lvl1pPr>
            <a:lvl2pPr marL="557213" indent="-214313">
              <a:defRPr>
                <a:solidFill>
                  <a:schemeClr val="tx1"/>
                </a:solidFill>
                <a:latin typeface="Calibri" charset="0"/>
              </a:defRPr>
            </a:lvl2pPr>
            <a:lvl3pPr marL="857250" indent="-171450">
              <a:defRPr>
                <a:solidFill>
                  <a:schemeClr val="tx1"/>
                </a:solidFill>
                <a:latin typeface="Calibri" charset="0"/>
              </a:defRPr>
            </a:lvl3pPr>
            <a:lvl4pPr marL="1200150" indent="-171450">
              <a:defRPr>
                <a:solidFill>
                  <a:schemeClr val="tx1"/>
                </a:solidFill>
                <a:latin typeface="Calibri" charset="0"/>
              </a:defRPr>
            </a:lvl4pPr>
            <a:lvl5pPr marL="1543050" indent="-171450">
              <a:defRPr>
                <a:solidFill>
                  <a:schemeClr val="tx1"/>
                </a:solidFill>
                <a:latin typeface="Calibri" charset="0"/>
              </a:defRPr>
            </a:lvl5pPr>
            <a:lvl6pPr marL="1885950" indent="-171450" defTabSz="342900" fontAlgn="base">
              <a:spcBef>
                <a:spcPct val="0"/>
              </a:spcBef>
              <a:spcAft>
                <a:spcPct val="0"/>
              </a:spcAft>
              <a:defRPr>
                <a:solidFill>
                  <a:schemeClr val="tx1"/>
                </a:solidFill>
                <a:latin typeface="Calibri" charset="0"/>
              </a:defRPr>
            </a:lvl6pPr>
            <a:lvl7pPr marL="2228850" indent="-171450" defTabSz="342900" fontAlgn="base">
              <a:spcBef>
                <a:spcPct val="0"/>
              </a:spcBef>
              <a:spcAft>
                <a:spcPct val="0"/>
              </a:spcAft>
              <a:defRPr>
                <a:solidFill>
                  <a:schemeClr val="tx1"/>
                </a:solidFill>
                <a:latin typeface="Calibri" charset="0"/>
              </a:defRPr>
            </a:lvl7pPr>
            <a:lvl8pPr marL="2571750" indent="-171450" defTabSz="342900" fontAlgn="base">
              <a:spcBef>
                <a:spcPct val="0"/>
              </a:spcBef>
              <a:spcAft>
                <a:spcPct val="0"/>
              </a:spcAft>
              <a:defRPr>
                <a:solidFill>
                  <a:schemeClr val="tx1"/>
                </a:solidFill>
                <a:latin typeface="Calibri" charset="0"/>
              </a:defRPr>
            </a:lvl8pPr>
            <a:lvl9pPr marL="2914650" indent="-171450" defTabSz="342900" fontAlgn="base">
              <a:spcBef>
                <a:spcPct val="0"/>
              </a:spcBef>
              <a:spcAft>
                <a:spcPct val="0"/>
              </a:spcAft>
              <a:defRPr>
                <a:solidFill>
                  <a:schemeClr val="tx1"/>
                </a:solidFill>
                <a:latin typeface="Calibri" charset="0"/>
              </a:defRPr>
            </a:lvl9pPr>
          </a:lstStyle>
          <a:p>
            <a:fld id="{A8EBB195-6343-694B-9A96-D3BC6DB323EA}" type="slidenum">
              <a:rPr lang="en-US" altLang="en-US">
                <a:solidFill>
                  <a:srgbClr val="BFBFBF"/>
                </a:solidFill>
                <a:latin typeface="Helvetica Neue" charset="0"/>
              </a:rPr>
              <a:pPr/>
              <a:t>4</a:t>
            </a:fld>
            <a:endParaRPr lang="en-US" altLang="en-US">
              <a:solidFill>
                <a:srgbClr val="BFBFBF"/>
              </a:solidFill>
              <a:latin typeface="Helvetica Neue" charset="0"/>
            </a:endParaRPr>
          </a:p>
        </p:txBody>
      </p:sp>
    </p:spTree>
    <p:extLst>
      <p:ext uri="{BB962C8B-B14F-4D97-AF65-F5344CB8AC3E}">
        <p14:creationId xmlns:p14="http://schemas.microsoft.com/office/powerpoint/2010/main" val="291213025"/>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bwMode="auto"/>
        <p:txBody>
          <a:bodyPr>
            <a:noAutofit/>
          </a:bodyPr>
          <a:lstStyle/>
          <a:p>
            <a:r>
              <a:rPr lang="en-GB" altLang="en-US" sz="2700" dirty="0">
                <a:ea typeface="+mj-ea"/>
              </a:rPr>
              <a:t>Leveraging Apache Spark </a:t>
            </a:r>
            <a:br>
              <a:rPr lang="en-GB" altLang="en-US" sz="2700" dirty="0">
                <a:ea typeface="+mj-ea"/>
              </a:rPr>
            </a:br>
            <a:r>
              <a:rPr lang="en-GB" altLang="en-US" sz="2700" dirty="0">
                <a:ea typeface="+mj-ea"/>
              </a:rPr>
              <a:t>through DataStax Enterprise Analytics</a:t>
            </a:r>
          </a:p>
        </p:txBody>
      </p:sp>
      <p:sp>
        <p:nvSpPr>
          <p:cNvPr id="16389" name="Rectangle 16"/>
          <p:cNvSpPr>
            <a:spLocks noChangeArrowheads="1"/>
          </p:cNvSpPr>
          <p:nvPr/>
        </p:nvSpPr>
        <p:spPr bwMode="auto">
          <a:xfrm>
            <a:off x="2712244" y="2830859"/>
            <a:ext cx="3975497" cy="1778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marL="214313" indent="-214313">
              <a:lnSpc>
                <a:spcPct val="150000"/>
              </a:lnSpc>
              <a:buFont typeface="Arial" charset="0"/>
              <a:buChar char="•"/>
            </a:pPr>
            <a:r>
              <a:rPr lang="en-US" altLang="en-US" sz="1500" dirty="0">
                <a:solidFill>
                  <a:srgbClr val="4C5958"/>
                </a:solidFill>
                <a:latin typeface="Helvetica Neue Light" charset="0"/>
                <a:ea typeface="Helvetica Neue Light" charset="0"/>
                <a:cs typeface="Helvetica Neue Light" charset="0"/>
              </a:rPr>
              <a:t>Data model independent queries</a:t>
            </a:r>
          </a:p>
          <a:p>
            <a:pPr marL="214313" indent="-214313">
              <a:lnSpc>
                <a:spcPct val="150000"/>
              </a:lnSpc>
              <a:buFont typeface="Arial" charset="0"/>
              <a:buChar char="•"/>
            </a:pPr>
            <a:r>
              <a:rPr lang="en-US" altLang="en-US" sz="1500" dirty="0">
                <a:solidFill>
                  <a:srgbClr val="4C5958"/>
                </a:solidFill>
                <a:latin typeface="Helvetica Neue Light" charset="0"/>
                <a:ea typeface="Helvetica Neue Light" charset="0"/>
                <a:cs typeface="Helvetica Neue Light" charset="0"/>
              </a:rPr>
              <a:t>Cross-table operations (JOIN, UNION, etc.)</a:t>
            </a:r>
          </a:p>
          <a:p>
            <a:pPr marL="214313" indent="-214313">
              <a:lnSpc>
                <a:spcPct val="150000"/>
              </a:lnSpc>
              <a:buFont typeface="Arial" charset="0"/>
              <a:buChar char="•"/>
            </a:pPr>
            <a:r>
              <a:rPr lang="en-US" altLang="en-US" sz="1500" dirty="0">
                <a:solidFill>
                  <a:srgbClr val="4C5958"/>
                </a:solidFill>
                <a:latin typeface="Helvetica Neue Light" charset="0"/>
                <a:ea typeface="Helvetica Neue Light" charset="0"/>
                <a:cs typeface="Helvetica Neue Light" charset="0"/>
              </a:rPr>
              <a:t>Complex analytics (e.g. machine learning)</a:t>
            </a:r>
          </a:p>
          <a:p>
            <a:pPr marL="214313" indent="-214313">
              <a:lnSpc>
                <a:spcPct val="150000"/>
              </a:lnSpc>
              <a:buFont typeface="Arial" charset="0"/>
              <a:buChar char="•"/>
            </a:pPr>
            <a:r>
              <a:rPr lang="en-US" altLang="en-US" sz="1500" dirty="0">
                <a:solidFill>
                  <a:srgbClr val="4C5958"/>
                </a:solidFill>
                <a:latin typeface="Helvetica Neue Light" charset="0"/>
                <a:ea typeface="Helvetica Neue Light" charset="0"/>
                <a:cs typeface="Helvetica Neue Light" charset="0"/>
              </a:rPr>
              <a:t>Data transformation, aggregation, etc.</a:t>
            </a:r>
          </a:p>
          <a:p>
            <a:pPr marL="214313" indent="-214313">
              <a:lnSpc>
                <a:spcPct val="150000"/>
              </a:lnSpc>
              <a:buFont typeface="Arial" charset="0"/>
              <a:buChar char="•"/>
            </a:pPr>
            <a:r>
              <a:rPr lang="en-US" altLang="en-US" sz="1500" dirty="0">
                <a:solidFill>
                  <a:srgbClr val="4C5958"/>
                </a:solidFill>
                <a:latin typeface="Helvetica Neue Light" charset="0"/>
                <a:ea typeface="Helvetica Neue Light" charset="0"/>
                <a:cs typeface="Helvetica Neue Light" charset="0"/>
              </a:rPr>
              <a:t>Stream processing</a:t>
            </a:r>
          </a:p>
        </p:txBody>
      </p:sp>
      <p:grpSp>
        <p:nvGrpSpPr>
          <p:cNvPr id="16390" name="Group 19"/>
          <p:cNvGrpSpPr>
            <a:grpSpLocks/>
          </p:cNvGrpSpPr>
          <p:nvPr/>
        </p:nvGrpSpPr>
        <p:grpSpPr bwMode="auto">
          <a:xfrm>
            <a:off x="2114550" y="1345971"/>
            <a:ext cx="5170885" cy="1279922"/>
            <a:chOff x="4974910" y="2116927"/>
            <a:chExt cx="8802159" cy="2178255"/>
          </a:xfrm>
        </p:grpSpPr>
        <p:sp>
          <p:nvSpPr>
            <p:cNvPr id="9" name="Rectangle 8"/>
            <p:cNvSpPr/>
            <p:nvPr/>
          </p:nvSpPr>
          <p:spPr>
            <a:xfrm>
              <a:off x="4974910" y="2125032"/>
              <a:ext cx="1706520" cy="857118"/>
            </a:xfrm>
            <a:prstGeom prst="rect">
              <a:avLst/>
            </a:prstGeom>
            <a:solidFill>
              <a:srgbClr val="3A478C"/>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r>
                <a:rPr lang="en-US" sz="1050" b="1" dirty="0" err="1">
                  <a:latin typeface="Consolas" charset="0"/>
                  <a:ea typeface="Consolas" charset="0"/>
                  <a:cs typeface="Consolas" charset="0"/>
                </a:rPr>
                <a:t>SparkSQL</a:t>
              </a:r>
              <a:endParaRPr lang="en-US" sz="1050" b="1" dirty="0">
                <a:latin typeface="Consolas" charset="0"/>
                <a:ea typeface="Consolas" charset="0"/>
                <a:cs typeface="Consolas" charset="0"/>
              </a:endParaRPr>
            </a:p>
          </p:txBody>
        </p:sp>
        <p:sp>
          <p:nvSpPr>
            <p:cNvPr id="10" name="Rectangle 9"/>
            <p:cNvSpPr/>
            <p:nvPr/>
          </p:nvSpPr>
          <p:spPr>
            <a:xfrm>
              <a:off x="8625080" y="2116927"/>
              <a:ext cx="1625450" cy="857118"/>
            </a:xfrm>
            <a:prstGeom prst="rect">
              <a:avLst/>
            </a:prstGeom>
            <a:solidFill>
              <a:srgbClr val="3A478C"/>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r>
                <a:rPr lang="en-US" sz="1050" b="1" dirty="0">
                  <a:latin typeface="Consolas" charset="0"/>
                  <a:ea typeface="Consolas" charset="0"/>
                  <a:cs typeface="Consolas" charset="0"/>
                </a:rPr>
                <a:t>Streaming</a:t>
              </a:r>
            </a:p>
          </p:txBody>
        </p:sp>
        <p:sp>
          <p:nvSpPr>
            <p:cNvPr id="11" name="Rectangle 10"/>
            <p:cNvSpPr/>
            <p:nvPr/>
          </p:nvSpPr>
          <p:spPr>
            <a:xfrm>
              <a:off x="10368082" y="2116927"/>
              <a:ext cx="1643690" cy="857118"/>
            </a:xfrm>
            <a:prstGeom prst="rect">
              <a:avLst/>
            </a:prstGeom>
            <a:solidFill>
              <a:srgbClr val="3A478C"/>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eaLnBrk="1" hangingPunct="1"/>
              <a:r>
                <a:rPr lang="en-US" altLang="en-US" sz="1050" b="1">
                  <a:solidFill>
                    <a:srgbClr val="FFFFFF"/>
                  </a:solidFill>
                  <a:latin typeface="Consolas" charset="0"/>
                  <a:ea typeface="Consolas" charset="0"/>
                  <a:cs typeface="Consolas" charset="0"/>
                </a:rPr>
                <a:t>ML</a:t>
              </a:r>
              <a:endParaRPr lang="en-US" altLang="en-US" sz="1050" i="1">
                <a:solidFill>
                  <a:srgbClr val="FFFFFF"/>
                </a:solidFill>
                <a:latin typeface="Consolas" charset="0"/>
                <a:ea typeface="Consolas" charset="0"/>
                <a:cs typeface="Consolas" charset="0"/>
              </a:endParaRPr>
            </a:p>
          </p:txBody>
        </p:sp>
        <p:sp>
          <p:nvSpPr>
            <p:cNvPr id="12" name="Rectangle 11"/>
            <p:cNvSpPr/>
            <p:nvPr/>
          </p:nvSpPr>
          <p:spPr>
            <a:xfrm>
              <a:off x="4974910" y="3097649"/>
              <a:ext cx="8802159" cy="541017"/>
            </a:xfrm>
            <a:prstGeom prst="rect">
              <a:avLst/>
            </a:prstGeom>
            <a:solidFill>
              <a:srgbClr val="10BACF"/>
            </a:solidFill>
            <a:ln>
              <a:solidFill>
                <a:srgbClr val="10BACF"/>
              </a:solid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r>
                <a:rPr lang="en-US" sz="1050" b="1" dirty="0">
                  <a:latin typeface="Consolas" charset="0"/>
                  <a:ea typeface="Consolas" charset="0"/>
                  <a:cs typeface="Consolas" charset="0"/>
                </a:rPr>
                <a:t>Spark </a:t>
              </a:r>
              <a:r>
                <a:rPr lang="en-US" sz="1050" i="1" dirty="0">
                  <a:latin typeface="Consolas" charset="0"/>
                  <a:ea typeface="Consolas" charset="0"/>
                  <a:cs typeface="Consolas" charset="0"/>
                </a:rPr>
                <a:t>(General execution engine)</a:t>
              </a:r>
            </a:p>
          </p:txBody>
        </p:sp>
        <p:sp>
          <p:nvSpPr>
            <p:cNvPr id="13" name="Rectangle 12"/>
            <p:cNvSpPr/>
            <p:nvPr/>
          </p:nvSpPr>
          <p:spPr>
            <a:xfrm>
              <a:off x="12129324" y="2116927"/>
              <a:ext cx="1647745" cy="857118"/>
            </a:xfrm>
            <a:prstGeom prst="rect">
              <a:avLst/>
            </a:prstGeom>
            <a:solidFill>
              <a:srgbClr val="3A478C"/>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r>
                <a:rPr lang="en-US" sz="1050" b="1" dirty="0">
                  <a:latin typeface="Consolas" charset="0"/>
                  <a:ea typeface="Consolas" charset="0"/>
                  <a:cs typeface="Consolas" charset="0"/>
                </a:rPr>
                <a:t>Graph</a:t>
              </a:r>
            </a:p>
          </p:txBody>
        </p:sp>
        <p:sp>
          <p:nvSpPr>
            <p:cNvPr id="8" name="Rectangle 7"/>
            <p:cNvSpPr/>
            <p:nvPr/>
          </p:nvSpPr>
          <p:spPr>
            <a:xfrm>
              <a:off x="4974910" y="3754165"/>
              <a:ext cx="8802159" cy="541017"/>
            </a:xfrm>
            <a:prstGeom prst="rect">
              <a:avLst/>
            </a:prstGeom>
            <a:solidFill>
              <a:srgbClr val="D67519"/>
            </a:solidFill>
            <a:ln>
              <a:solidFill>
                <a:srgbClr val="D67519"/>
              </a:solid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eaLnBrk="1" hangingPunct="1"/>
              <a:r>
                <a:rPr lang="en-US" altLang="en-US" sz="1050" b="1">
                  <a:solidFill>
                    <a:srgbClr val="FFFFFF"/>
                  </a:solidFill>
                  <a:latin typeface="Consolas" charset="0"/>
                  <a:ea typeface="Consolas" charset="0"/>
                  <a:cs typeface="Consolas" charset="0"/>
                </a:rPr>
                <a:t>DataStax Enterprise</a:t>
              </a:r>
              <a:endParaRPr lang="en-US" altLang="en-US" sz="1050" i="1">
                <a:solidFill>
                  <a:srgbClr val="FFFFFF"/>
                </a:solidFill>
                <a:latin typeface="Consolas" charset="0"/>
                <a:ea typeface="Consolas" charset="0"/>
                <a:cs typeface="Consolas" charset="0"/>
              </a:endParaRPr>
            </a:p>
          </p:txBody>
        </p:sp>
        <p:sp>
          <p:nvSpPr>
            <p:cNvPr id="18" name="Rectangle 17"/>
            <p:cNvSpPr/>
            <p:nvPr/>
          </p:nvSpPr>
          <p:spPr>
            <a:xfrm>
              <a:off x="6801009" y="2123005"/>
              <a:ext cx="1706520" cy="857119"/>
            </a:xfrm>
            <a:prstGeom prst="rect">
              <a:avLst/>
            </a:prstGeom>
            <a:solidFill>
              <a:srgbClr val="3A478C"/>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r>
                <a:rPr lang="en-US" sz="1050" b="1" dirty="0" err="1">
                  <a:latin typeface="Consolas" charset="0"/>
                  <a:ea typeface="Consolas" charset="0"/>
                  <a:cs typeface="Consolas" charset="0"/>
                </a:rPr>
                <a:t>SparkR</a:t>
              </a:r>
              <a:endParaRPr lang="en-US" sz="1050" b="1" dirty="0">
                <a:latin typeface="Consolas" charset="0"/>
                <a:ea typeface="Consolas" charset="0"/>
                <a:cs typeface="Consolas" charset="0"/>
              </a:endParaRPr>
            </a:p>
          </p:txBody>
        </p:sp>
      </p:grpSp>
    </p:spTree>
    <p:extLst>
      <p:ext uri="{BB962C8B-B14F-4D97-AF65-F5344CB8AC3E}">
        <p14:creationId xmlns:p14="http://schemas.microsoft.com/office/powerpoint/2010/main" val="3939390251"/>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DSE Analytics Platform</a:t>
            </a:r>
          </a:p>
        </p:txBody>
      </p:sp>
      <p:sp>
        <p:nvSpPr>
          <p:cNvPr id="21" name="Content Placeholder 20"/>
          <p:cNvSpPr>
            <a:spLocks noGrp="1"/>
          </p:cNvSpPr>
          <p:nvPr>
            <p:ph sz="quarter" idx="16"/>
          </p:nvPr>
        </p:nvSpPr>
        <p:spPr>
          <a:xfrm>
            <a:off x="457200" y="944747"/>
            <a:ext cx="8229600" cy="3477087"/>
          </a:xfrm>
        </p:spPr>
        <p:txBody>
          <a:bodyPr/>
          <a:lstStyle/>
          <a:p>
            <a:pPr marL="139304" indent="-129779"/>
            <a:r>
              <a:rPr lang="en-US" b="1" dirty="0"/>
              <a:t>Spark Master:</a:t>
            </a:r>
            <a:r>
              <a:rPr lang="en-US" dirty="0"/>
              <a:t> Resource manager for Spark applications and monitors the workers</a:t>
            </a:r>
          </a:p>
          <a:p>
            <a:pPr marL="539343" lvl="1" indent="-129779">
              <a:buFont typeface="Arial" charset="0"/>
              <a:buChar char="•"/>
            </a:pPr>
            <a:r>
              <a:rPr lang="en-GB" altLang="en-US" sz="1500" dirty="0">
                <a:latin typeface="Helvetica Neue Light" charset="0"/>
                <a:cs typeface="Helvetica Neue Light" charset="0"/>
              </a:rPr>
              <a:t>Automatic high availability</a:t>
            </a:r>
          </a:p>
          <a:p>
            <a:pPr marL="539343" lvl="1" indent="-129779">
              <a:buFont typeface="Arial" charset="0"/>
              <a:buChar char="•"/>
            </a:pPr>
            <a:r>
              <a:rPr lang="en-GB" altLang="en-US" sz="1500" dirty="0">
                <a:latin typeface="Helvetica Neue Light" charset="0"/>
                <a:cs typeface="Helvetica Neue Light" charset="0"/>
              </a:rPr>
              <a:t>In-built DSE Resource Manager</a:t>
            </a:r>
            <a:endParaRPr lang="en-US" sz="1500" dirty="0"/>
          </a:p>
          <a:p>
            <a:pPr marL="139304" indent="-129779"/>
            <a:r>
              <a:rPr lang="en-US" b="1" dirty="0"/>
              <a:t>Spark Workers</a:t>
            </a:r>
            <a:r>
              <a:rPr lang="en-US" dirty="0"/>
              <a:t>: Launch the executers</a:t>
            </a:r>
          </a:p>
          <a:p>
            <a:pPr marL="139304" indent="-129779"/>
            <a:r>
              <a:rPr lang="en-US" b="1" dirty="0"/>
              <a:t>Spark Executors: </a:t>
            </a:r>
            <a:r>
              <a:rPr lang="en-US" dirty="0"/>
              <a:t>Execute part of the job that is submitted to the master</a:t>
            </a:r>
            <a:endParaRPr lang="de-DE" dirty="0"/>
          </a:p>
        </p:txBody>
      </p:sp>
      <p:sp>
        <p:nvSpPr>
          <p:cNvPr id="6" name="Dreieck 4"/>
          <p:cNvSpPr/>
          <p:nvPr/>
        </p:nvSpPr>
        <p:spPr>
          <a:xfrm rot="14229330">
            <a:off x="6377220" y="1618591"/>
            <a:ext cx="442439" cy="906998"/>
          </a:xfrm>
          <a:prstGeom prst="triangle">
            <a:avLst>
              <a:gd name="adj" fmla="val 47903"/>
            </a:avLst>
          </a:prstGeom>
          <a:gradFill>
            <a:gsLst>
              <a:gs pos="0">
                <a:schemeClr val="tx2"/>
              </a:gs>
              <a:gs pos="100000">
                <a:schemeClr val="tx1">
                  <a:lumMod val="50000"/>
                  <a:lumOff val="50000"/>
                </a:schemeClr>
              </a:gs>
            </a:gsLst>
            <a:lin ang="5400000" scaled="1"/>
          </a:gra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050"/>
          </a:p>
        </p:txBody>
      </p:sp>
      <p:sp>
        <p:nvSpPr>
          <p:cNvPr id="7" name="Shape 178"/>
          <p:cNvSpPr/>
          <p:nvPr/>
        </p:nvSpPr>
        <p:spPr>
          <a:xfrm>
            <a:off x="5125288" y="2438395"/>
            <a:ext cx="2106041" cy="2150540"/>
          </a:xfrm>
          <a:prstGeom prst="ellipse">
            <a:avLst/>
          </a:prstGeom>
          <a:noFill/>
          <a:ln w="76200" cap="flat">
            <a:solidFill>
              <a:schemeClr val="accent1"/>
            </a:solidFill>
            <a:prstDash val="solid"/>
            <a:round/>
          </a:ln>
          <a:effectLst/>
        </p:spPr>
        <p:txBody>
          <a:bodyPr wrap="square" lIns="45720" tIns="45720" rIns="45720" bIns="45720" numCol="1" anchor="ctr">
            <a:noAutofit/>
          </a:bodyPr>
          <a:lstStyle/>
          <a:p>
            <a:pPr algn="ctr">
              <a:spcBef>
                <a:spcPts val="600"/>
              </a:spcBef>
              <a:defRPr sz="2000" cap="all" spc="1500">
                <a:solidFill>
                  <a:srgbClr val="4C5958"/>
                </a:solidFill>
                <a:latin typeface="+mn-lt"/>
                <a:ea typeface="+mn-ea"/>
                <a:cs typeface="+mn-cs"/>
                <a:sym typeface="Helvetica"/>
              </a:defRPr>
            </a:pPr>
            <a:endParaRPr sz="600"/>
          </a:p>
        </p:txBody>
      </p:sp>
      <p:sp>
        <p:nvSpPr>
          <p:cNvPr id="8" name="Shape 179"/>
          <p:cNvSpPr/>
          <p:nvPr/>
        </p:nvSpPr>
        <p:spPr>
          <a:xfrm>
            <a:off x="5855123" y="1995464"/>
            <a:ext cx="732569" cy="736193"/>
          </a:xfrm>
          <a:prstGeom prst="ellipse">
            <a:avLst/>
          </a:prstGeom>
          <a:solidFill>
            <a:srgbClr val="B65B32"/>
          </a:solidFill>
          <a:ln w="76200" cap="flat">
            <a:solidFill>
              <a:srgbClr val="FFFFFF"/>
            </a:solidFill>
            <a:prstDash val="solid"/>
            <a:round/>
          </a:ln>
          <a:effectLst/>
        </p:spPr>
        <p:txBody>
          <a:bodyPr wrap="square" lIns="0" tIns="0" rIns="0" bIns="0" numCol="1" anchor="ctr">
            <a:noAutofit/>
          </a:bodyPr>
          <a:lstStyle/>
          <a:p>
            <a:pPr algn="ctr">
              <a:spcBef>
                <a:spcPts val="600"/>
              </a:spcBef>
            </a:pPr>
            <a:r>
              <a:rPr lang="de-DE" sz="900" b="1" dirty="0" err="1">
                <a:solidFill>
                  <a:srgbClr val="FFFFFF"/>
                </a:solidFill>
                <a:latin typeface="Helvetica Neue Light" charset="0"/>
                <a:ea typeface="Helvetica Neue Light" charset="0"/>
                <a:cs typeface="Helvetica Neue Light" charset="0"/>
              </a:rPr>
              <a:t>Node</a:t>
            </a:r>
            <a:r>
              <a:rPr lang="de-DE" sz="900" b="1" dirty="0">
                <a:solidFill>
                  <a:srgbClr val="FFFFFF"/>
                </a:solidFill>
                <a:latin typeface="Helvetica Neue Light" charset="0"/>
                <a:ea typeface="Helvetica Neue Light" charset="0"/>
                <a:cs typeface="Helvetica Neue Light" charset="0"/>
              </a:rPr>
              <a:t> 1</a:t>
            </a:r>
          </a:p>
        </p:txBody>
      </p:sp>
      <p:sp>
        <p:nvSpPr>
          <p:cNvPr id="9" name="Shape 180"/>
          <p:cNvSpPr/>
          <p:nvPr/>
        </p:nvSpPr>
        <p:spPr>
          <a:xfrm>
            <a:off x="6860689" y="2784400"/>
            <a:ext cx="732569" cy="736193"/>
          </a:xfrm>
          <a:prstGeom prst="ellipse">
            <a:avLst/>
          </a:prstGeom>
          <a:solidFill>
            <a:srgbClr val="B65B32"/>
          </a:solidFill>
          <a:ln w="76200" cap="flat">
            <a:solidFill>
              <a:srgbClr val="FFFFFF"/>
            </a:solidFill>
            <a:prstDash val="solid"/>
            <a:round/>
          </a:ln>
          <a:effectLst/>
        </p:spPr>
        <p:txBody>
          <a:bodyPr wrap="square" lIns="0" tIns="0" rIns="0" bIns="0" numCol="1" anchor="ctr">
            <a:noAutofit/>
          </a:bodyPr>
          <a:lstStyle/>
          <a:p>
            <a:pPr algn="ctr">
              <a:spcBef>
                <a:spcPts val="600"/>
              </a:spcBef>
            </a:pPr>
            <a:r>
              <a:rPr lang="de-DE" sz="900" b="1" dirty="0" err="1">
                <a:solidFill>
                  <a:srgbClr val="FFFFFF"/>
                </a:solidFill>
                <a:latin typeface="Helvetica Neue Light" charset="0"/>
                <a:ea typeface="Helvetica Neue Light" charset="0"/>
                <a:cs typeface="Helvetica Neue Light" charset="0"/>
              </a:rPr>
              <a:t>Node</a:t>
            </a:r>
            <a:r>
              <a:rPr lang="de-DE" sz="900" b="1" dirty="0">
                <a:solidFill>
                  <a:srgbClr val="FFFFFF"/>
                </a:solidFill>
                <a:latin typeface="Helvetica Neue Light" charset="0"/>
                <a:ea typeface="Helvetica Neue Light" charset="0"/>
                <a:cs typeface="Helvetica Neue Light" charset="0"/>
              </a:rPr>
              <a:t> 2</a:t>
            </a:r>
          </a:p>
        </p:txBody>
      </p:sp>
      <p:sp>
        <p:nvSpPr>
          <p:cNvPr id="10" name="Shape 181"/>
          <p:cNvSpPr/>
          <p:nvPr/>
        </p:nvSpPr>
        <p:spPr>
          <a:xfrm>
            <a:off x="5230947" y="3954099"/>
            <a:ext cx="732569" cy="736193"/>
          </a:xfrm>
          <a:prstGeom prst="ellipse">
            <a:avLst/>
          </a:prstGeom>
          <a:solidFill>
            <a:srgbClr val="B65B32"/>
          </a:solidFill>
          <a:ln w="76200" cap="flat">
            <a:solidFill>
              <a:srgbClr val="FFFFFF"/>
            </a:solidFill>
            <a:prstDash val="solid"/>
            <a:round/>
          </a:ln>
          <a:effectLst/>
        </p:spPr>
        <p:txBody>
          <a:bodyPr wrap="square" lIns="0" tIns="0" rIns="0" bIns="0" numCol="1" anchor="ctr">
            <a:noAutofit/>
          </a:bodyPr>
          <a:lstStyle/>
          <a:p>
            <a:pPr algn="ctr">
              <a:spcBef>
                <a:spcPts val="600"/>
              </a:spcBef>
            </a:pPr>
            <a:r>
              <a:rPr lang="de-DE" sz="900" b="1" dirty="0" err="1">
                <a:solidFill>
                  <a:srgbClr val="FFFFFF"/>
                </a:solidFill>
                <a:latin typeface="Helvetica Neue Light" charset="0"/>
                <a:ea typeface="Helvetica Neue Light" charset="0"/>
                <a:cs typeface="Helvetica Neue Light" charset="0"/>
              </a:rPr>
              <a:t>Node</a:t>
            </a:r>
            <a:r>
              <a:rPr lang="de-DE" sz="900" b="1" dirty="0">
                <a:solidFill>
                  <a:srgbClr val="FFFFFF"/>
                </a:solidFill>
                <a:latin typeface="Helvetica Neue Light" charset="0"/>
                <a:ea typeface="Helvetica Neue Light" charset="0"/>
                <a:cs typeface="Helvetica Neue Light" charset="0"/>
              </a:rPr>
              <a:t> 4</a:t>
            </a:r>
            <a:endParaRPr sz="900" b="1" dirty="0">
              <a:solidFill>
                <a:srgbClr val="FFFFFF"/>
              </a:solidFill>
              <a:latin typeface="Helvetica Neue Light" charset="0"/>
              <a:ea typeface="Helvetica Neue Light" charset="0"/>
              <a:cs typeface="Helvetica Neue Light" charset="0"/>
            </a:endParaRPr>
          </a:p>
        </p:txBody>
      </p:sp>
      <p:sp>
        <p:nvSpPr>
          <p:cNvPr id="11" name="Shape 182"/>
          <p:cNvSpPr/>
          <p:nvPr/>
        </p:nvSpPr>
        <p:spPr>
          <a:xfrm>
            <a:off x="4811317" y="2798025"/>
            <a:ext cx="732569" cy="736193"/>
          </a:xfrm>
          <a:prstGeom prst="ellipse">
            <a:avLst/>
          </a:prstGeom>
          <a:solidFill>
            <a:srgbClr val="B65B32"/>
          </a:solidFill>
          <a:ln w="76200" cap="flat">
            <a:solidFill>
              <a:srgbClr val="FFFFFF"/>
            </a:solidFill>
            <a:prstDash val="solid"/>
            <a:round/>
          </a:ln>
          <a:effectLst/>
        </p:spPr>
        <p:txBody>
          <a:bodyPr wrap="square" lIns="0" tIns="0" rIns="0" bIns="0" numCol="1" anchor="ctr">
            <a:noAutofit/>
          </a:bodyPr>
          <a:lstStyle/>
          <a:p>
            <a:pPr algn="ctr">
              <a:spcBef>
                <a:spcPts val="600"/>
              </a:spcBef>
            </a:pPr>
            <a:r>
              <a:rPr lang="de-DE" sz="900" b="1" dirty="0" err="1">
                <a:solidFill>
                  <a:srgbClr val="FFFFFF"/>
                </a:solidFill>
                <a:latin typeface="Helvetica Neue Light" charset="0"/>
                <a:ea typeface="Helvetica Neue Light" charset="0"/>
                <a:cs typeface="Helvetica Neue Light" charset="0"/>
              </a:rPr>
              <a:t>Node</a:t>
            </a:r>
            <a:r>
              <a:rPr lang="de-DE" sz="900" b="1" dirty="0">
                <a:solidFill>
                  <a:srgbClr val="FFFFFF"/>
                </a:solidFill>
                <a:latin typeface="Helvetica Neue Light" charset="0"/>
                <a:ea typeface="Helvetica Neue Light" charset="0"/>
                <a:cs typeface="Helvetica Neue Light" charset="0"/>
              </a:rPr>
              <a:t> 5</a:t>
            </a:r>
            <a:endParaRPr sz="900" b="1" dirty="0">
              <a:solidFill>
                <a:srgbClr val="FFFFFF"/>
              </a:solidFill>
              <a:latin typeface="Helvetica Neue Light" charset="0"/>
              <a:ea typeface="Helvetica Neue Light" charset="0"/>
              <a:cs typeface="Helvetica Neue Light" charset="0"/>
            </a:endParaRPr>
          </a:p>
        </p:txBody>
      </p:sp>
      <p:sp>
        <p:nvSpPr>
          <p:cNvPr id="12" name="Shape 183"/>
          <p:cNvSpPr/>
          <p:nvPr/>
        </p:nvSpPr>
        <p:spPr>
          <a:xfrm>
            <a:off x="6479308" y="3954100"/>
            <a:ext cx="732569" cy="736193"/>
          </a:xfrm>
          <a:prstGeom prst="ellipse">
            <a:avLst/>
          </a:prstGeom>
          <a:solidFill>
            <a:srgbClr val="B65B32"/>
          </a:solidFill>
          <a:ln w="76200" cap="flat">
            <a:solidFill>
              <a:srgbClr val="FFFFFF"/>
            </a:solidFill>
            <a:prstDash val="solid"/>
            <a:round/>
          </a:ln>
          <a:effectLst/>
        </p:spPr>
        <p:txBody>
          <a:bodyPr wrap="square" lIns="0" tIns="0" rIns="0" bIns="0" numCol="1" anchor="ctr">
            <a:noAutofit/>
          </a:bodyPr>
          <a:lstStyle/>
          <a:p>
            <a:pPr algn="ctr">
              <a:spcBef>
                <a:spcPts val="600"/>
              </a:spcBef>
            </a:pPr>
            <a:r>
              <a:rPr lang="de-DE" sz="900" b="1" dirty="0" err="1">
                <a:solidFill>
                  <a:srgbClr val="FFFFFF"/>
                </a:solidFill>
                <a:latin typeface="Helvetica Neue Light" charset="0"/>
                <a:ea typeface="Helvetica Neue Light" charset="0"/>
                <a:cs typeface="Helvetica Neue Light" charset="0"/>
              </a:rPr>
              <a:t>Node</a:t>
            </a:r>
            <a:r>
              <a:rPr lang="de-DE" sz="900" b="1" dirty="0">
                <a:solidFill>
                  <a:srgbClr val="FFFFFF"/>
                </a:solidFill>
                <a:latin typeface="Helvetica Neue Light" charset="0"/>
                <a:ea typeface="Helvetica Neue Light" charset="0"/>
                <a:cs typeface="Helvetica Neue Light" charset="0"/>
              </a:rPr>
              <a:t> 3</a:t>
            </a:r>
            <a:endParaRPr sz="900" b="1" dirty="0">
              <a:solidFill>
                <a:srgbClr val="FFFFFF"/>
              </a:solidFill>
              <a:latin typeface="Helvetica Neue Light" charset="0"/>
              <a:ea typeface="Helvetica Neue Light" charset="0"/>
              <a:cs typeface="Helvetica Neue Light" charset="0"/>
            </a:endParaRPr>
          </a:p>
        </p:txBody>
      </p:sp>
      <p:sp>
        <p:nvSpPr>
          <p:cNvPr id="19" name="Rounded Rectangle 18"/>
          <p:cNvSpPr/>
          <p:nvPr/>
        </p:nvSpPr>
        <p:spPr>
          <a:xfrm>
            <a:off x="6824561" y="983512"/>
            <a:ext cx="1123389" cy="59603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de-DE" sz="900" b="1" dirty="0"/>
              <a:t>JVM</a:t>
            </a:r>
            <a:br>
              <a:rPr lang="de-DE" sz="900" dirty="0"/>
            </a:br>
            <a:r>
              <a:rPr lang="de-DE" sz="1050" dirty="0"/>
              <a:t>Spark Master</a:t>
            </a:r>
          </a:p>
          <a:p>
            <a:pPr algn="ctr"/>
            <a:r>
              <a:rPr lang="de-DE" sz="1050" dirty="0"/>
              <a:t>C* </a:t>
            </a:r>
            <a:r>
              <a:rPr lang="de-DE" sz="1050" dirty="0" err="1"/>
              <a:t>Node</a:t>
            </a:r>
            <a:endParaRPr lang="de-DE" sz="1050" dirty="0"/>
          </a:p>
        </p:txBody>
      </p:sp>
      <p:sp>
        <p:nvSpPr>
          <p:cNvPr id="20" name="Rounded Rectangle 19"/>
          <p:cNvSpPr/>
          <p:nvPr/>
        </p:nvSpPr>
        <p:spPr>
          <a:xfrm>
            <a:off x="6824561" y="1608606"/>
            <a:ext cx="1123389" cy="386535"/>
          </a:xfrm>
          <a:prstGeom prst="roundRect">
            <a:avLst/>
          </a:prstGeom>
          <a:ln>
            <a:solidFill>
              <a:schemeClr val="accent3"/>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de-DE" sz="900" b="1" dirty="0"/>
              <a:t>JVM</a:t>
            </a:r>
            <a:br>
              <a:rPr lang="de-DE" sz="900"/>
            </a:br>
            <a:r>
              <a:rPr lang="de-DE" sz="1050"/>
              <a:t>Spark Worker</a:t>
            </a:r>
            <a:endParaRPr lang="de-DE" sz="1050" dirty="0"/>
          </a:p>
        </p:txBody>
      </p:sp>
      <p:sp>
        <p:nvSpPr>
          <p:cNvPr id="14" name="Rounded Rectangle 13"/>
          <p:cNvSpPr/>
          <p:nvPr/>
        </p:nvSpPr>
        <p:spPr>
          <a:xfrm>
            <a:off x="7475221" y="2959229"/>
            <a:ext cx="647210" cy="386535"/>
          </a:xfrm>
          <a:prstGeom prst="roundRect">
            <a:avLst/>
          </a:prstGeom>
          <a:ln>
            <a:solidFill>
              <a:schemeClr val="accent3"/>
            </a:solidFill>
          </a:ln>
        </p:spPr>
        <p:style>
          <a:lnRef idx="2">
            <a:schemeClr val="accent1"/>
          </a:lnRef>
          <a:fillRef idx="1">
            <a:schemeClr val="lt1"/>
          </a:fillRef>
          <a:effectRef idx="0">
            <a:schemeClr val="accent1"/>
          </a:effectRef>
          <a:fontRef idx="minor">
            <a:schemeClr val="dk1"/>
          </a:fontRef>
        </p:style>
        <p:txBody>
          <a:bodyPr lIns="27000" rIns="27000" rtlCol="0" anchor="ctr"/>
          <a:lstStyle/>
          <a:p>
            <a:pPr algn="ctr"/>
            <a:r>
              <a:rPr lang="de-DE" sz="788" b="1" dirty="0"/>
              <a:t>JVM</a:t>
            </a:r>
            <a:br>
              <a:rPr lang="de-DE" sz="788"/>
            </a:br>
            <a:r>
              <a:rPr lang="de-DE" sz="788"/>
              <a:t>Spark Worker</a:t>
            </a:r>
            <a:endParaRPr lang="de-DE" sz="788" dirty="0"/>
          </a:p>
        </p:txBody>
      </p:sp>
      <p:sp>
        <p:nvSpPr>
          <p:cNvPr id="15" name="Rounded Rectangle 14"/>
          <p:cNvSpPr/>
          <p:nvPr/>
        </p:nvSpPr>
        <p:spPr>
          <a:xfrm>
            <a:off x="6942885" y="4409422"/>
            <a:ext cx="647210" cy="386535"/>
          </a:xfrm>
          <a:prstGeom prst="roundRect">
            <a:avLst/>
          </a:prstGeom>
          <a:ln>
            <a:solidFill>
              <a:schemeClr val="accent3"/>
            </a:solidFill>
          </a:ln>
        </p:spPr>
        <p:style>
          <a:lnRef idx="2">
            <a:schemeClr val="accent1"/>
          </a:lnRef>
          <a:fillRef idx="1">
            <a:schemeClr val="lt1"/>
          </a:fillRef>
          <a:effectRef idx="0">
            <a:schemeClr val="accent1"/>
          </a:effectRef>
          <a:fontRef idx="minor">
            <a:schemeClr val="dk1"/>
          </a:fontRef>
        </p:style>
        <p:txBody>
          <a:bodyPr lIns="27000" rIns="27000" rtlCol="0" anchor="ctr"/>
          <a:lstStyle/>
          <a:p>
            <a:pPr algn="ctr"/>
            <a:r>
              <a:rPr lang="de-DE" sz="788" b="1" dirty="0"/>
              <a:t>JVM</a:t>
            </a:r>
            <a:br>
              <a:rPr lang="de-DE" sz="788"/>
            </a:br>
            <a:r>
              <a:rPr lang="de-DE" sz="788"/>
              <a:t>Spark Worker</a:t>
            </a:r>
            <a:endParaRPr lang="de-DE" sz="788" dirty="0"/>
          </a:p>
        </p:txBody>
      </p:sp>
      <p:sp>
        <p:nvSpPr>
          <p:cNvPr id="16" name="Rounded Rectangle 15"/>
          <p:cNvSpPr/>
          <p:nvPr/>
        </p:nvSpPr>
        <p:spPr>
          <a:xfrm>
            <a:off x="4872180" y="4480674"/>
            <a:ext cx="647210" cy="386535"/>
          </a:xfrm>
          <a:prstGeom prst="roundRect">
            <a:avLst/>
          </a:prstGeom>
          <a:ln>
            <a:solidFill>
              <a:schemeClr val="accent3"/>
            </a:solidFill>
          </a:ln>
        </p:spPr>
        <p:style>
          <a:lnRef idx="2">
            <a:schemeClr val="accent1"/>
          </a:lnRef>
          <a:fillRef idx="1">
            <a:schemeClr val="lt1"/>
          </a:fillRef>
          <a:effectRef idx="0">
            <a:schemeClr val="accent1"/>
          </a:effectRef>
          <a:fontRef idx="minor">
            <a:schemeClr val="dk1"/>
          </a:fontRef>
        </p:style>
        <p:txBody>
          <a:bodyPr lIns="27000" rIns="27000" rtlCol="0" anchor="ctr"/>
          <a:lstStyle/>
          <a:p>
            <a:pPr algn="ctr"/>
            <a:r>
              <a:rPr lang="de-DE" sz="788" b="1" dirty="0"/>
              <a:t>JVM</a:t>
            </a:r>
            <a:br>
              <a:rPr lang="de-DE" sz="788"/>
            </a:br>
            <a:r>
              <a:rPr lang="de-DE" sz="788"/>
              <a:t>Spark Worker</a:t>
            </a:r>
            <a:endParaRPr lang="de-DE" sz="788" dirty="0"/>
          </a:p>
        </p:txBody>
      </p:sp>
      <p:sp>
        <p:nvSpPr>
          <p:cNvPr id="18" name="Rounded Rectangle 17"/>
          <p:cNvSpPr/>
          <p:nvPr/>
        </p:nvSpPr>
        <p:spPr>
          <a:xfrm>
            <a:off x="4282144" y="3075358"/>
            <a:ext cx="647969" cy="327548"/>
          </a:xfrm>
          <a:prstGeom prst="roundRect">
            <a:avLst/>
          </a:prstGeom>
          <a:ln>
            <a:solidFill>
              <a:schemeClr val="accent3"/>
            </a:solidFill>
          </a:ln>
        </p:spPr>
        <p:style>
          <a:lnRef idx="2">
            <a:schemeClr val="accent1"/>
          </a:lnRef>
          <a:fillRef idx="1">
            <a:schemeClr val="lt1"/>
          </a:fillRef>
          <a:effectRef idx="0">
            <a:schemeClr val="accent1"/>
          </a:effectRef>
          <a:fontRef idx="minor">
            <a:schemeClr val="dk1"/>
          </a:fontRef>
        </p:style>
        <p:txBody>
          <a:bodyPr lIns="27000" rIns="27000" rtlCol="0" anchor="ctr"/>
          <a:lstStyle/>
          <a:p>
            <a:pPr algn="ctr"/>
            <a:r>
              <a:rPr lang="de-DE" sz="788" b="1" dirty="0"/>
              <a:t>JVM</a:t>
            </a:r>
            <a:br>
              <a:rPr lang="de-DE" sz="788"/>
            </a:br>
            <a:r>
              <a:rPr lang="de-DE" sz="788"/>
              <a:t>Spark Worker</a:t>
            </a:r>
            <a:endParaRPr lang="de-DE" sz="788" dirty="0"/>
          </a:p>
        </p:txBody>
      </p:sp>
      <p:sp>
        <p:nvSpPr>
          <p:cNvPr id="24" name="Rounded Rectangle 23"/>
          <p:cNvSpPr/>
          <p:nvPr/>
        </p:nvSpPr>
        <p:spPr>
          <a:xfrm>
            <a:off x="1100470" y="3763925"/>
            <a:ext cx="1586909" cy="64549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50" dirty="0" err="1">
                <a:solidFill>
                  <a:sysClr val="windowText" lastClr="000000"/>
                </a:solidFill>
              </a:rPr>
              <a:t>dse</a:t>
            </a:r>
            <a:r>
              <a:rPr lang="de-DE" sz="1050" dirty="0">
                <a:solidFill>
                  <a:sysClr val="windowText" lastClr="000000"/>
                </a:solidFill>
              </a:rPr>
              <a:t> </a:t>
            </a:r>
            <a:r>
              <a:rPr lang="de-DE" sz="1050" dirty="0" err="1">
                <a:solidFill>
                  <a:sysClr val="windowText" lastClr="000000"/>
                </a:solidFill>
              </a:rPr>
              <a:t>spark</a:t>
            </a:r>
            <a:r>
              <a:rPr lang="de-DE" sz="1050" dirty="0">
                <a:solidFill>
                  <a:sysClr val="windowText" lastClr="000000"/>
                </a:solidFill>
              </a:rPr>
              <a:t> </a:t>
            </a:r>
            <a:r>
              <a:rPr lang="de-DE" sz="1050" dirty="0" err="1">
                <a:solidFill>
                  <a:sysClr val="windowText" lastClr="000000"/>
                </a:solidFill>
              </a:rPr>
              <a:t>submit</a:t>
            </a:r>
            <a:endParaRPr lang="de-DE" sz="1050" dirty="0">
              <a:solidFill>
                <a:sysClr val="windowText" lastClr="000000"/>
              </a:solidFill>
            </a:endParaRPr>
          </a:p>
        </p:txBody>
      </p:sp>
      <p:sp>
        <p:nvSpPr>
          <p:cNvPr id="26" name="Freeform 25"/>
          <p:cNvSpPr/>
          <p:nvPr/>
        </p:nvSpPr>
        <p:spPr>
          <a:xfrm>
            <a:off x="2803223" y="2242973"/>
            <a:ext cx="3050001" cy="1609768"/>
          </a:xfrm>
          <a:custGeom>
            <a:avLst/>
            <a:gdLst>
              <a:gd name="connsiteX0" fmla="*/ 0 w 4104168"/>
              <a:gd name="connsiteY0" fmla="*/ 2368179 h 2368179"/>
              <a:gd name="connsiteX1" fmla="*/ 2317898 w 4104168"/>
              <a:gd name="connsiteY1" fmla="*/ 316096 h 2368179"/>
              <a:gd name="connsiteX2" fmla="*/ 4104168 w 4104168"/>
              <a:gd name="connsiteY2" fmla="*/ 7751 h 2368179"/>
            </a:gdLst>
            <a:ahLst/>
            <a:cxnLst>
              <a:cxn ang="0">
                <a:pos x="connsiteX0" y="connsiteY0"/>
              </a:cxn>
              <a:cxn ang="0">
                <a:pos x="connsiteX1" y="connsiteY1"/>
              </a:cxn>
              <a:cxn ang="0">
                <a:pos x="connsiteX2" y="connsiteY2"/>
              </a:cxn>
            </a:cxnLst>
            <a:rect l="l" t="t" r="r" b="b"/>
            <a:pathLst>
              <a:path w="4104168" h="2368179">
                <a:moveTo>
                  <a:pt x="0" y="2368179"/>
                </a:moveTo>
                <a:cubicBezTo>
                  <a:pt x="816935" y="1538840"/>
                  <a:pt x="1633870" y="709501"/>
                  <a:pt x="2317898" y="316096"/>
                </a:cubicBezTo>
                <a:cubicBezTo>
                  <a:pt x="3001926" y="-77309"/>
                  <a:pt x="4104168" y="7751"/>
                  <a:pt x="4104168" y="7751"/>
                </a:cubicBezTo>
              </a:path>
            </a:pathLst>
          </a:custGeom>
          <a:noFill/>
          <a:ln>
            <a:solidFill>
              <a:srgbClr val="FFC000"/>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050"/>
          </a:p>
        </p:txBody>
      </p:sp>
      <p:sp>
        <p:nvSpPr>
          <p:cNvPr id="27" name="Rectangle 26"/>
          <p:cNvSpPr/>
          <p:nvPr/>
        </p:nvSpPr>
        <p:spPr>
          <a:xfrm>
            <a:off x="2439633" y="3667020"/>
            <a:ext cx="462661" cy="2870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50"/>
              <a:t>JAR</a:t>
            </a:r>
          </a:p>
        </p:txBody>
      </p:sp>
      <p:cxnSp>
        <p:nvCxnSpPr>
          <p:cNvPr id="29" name="Straight Arrow Connector 28"/>
          <p:cNvCxnSpPr>
            <a:endCxn id="8" idx="2"/>
          </p:cNvCxnSpPr>
          <p:nvPr/>
        </p:nvCxnSpPr>
        <p:spPr>
          <a:xfrm flipV="1">
            <a:off x="2935126" y="2363561"/>
            <a:ext cx="2919997" cy="13634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2935126" y="3891099"/>
            <a:ext cx="1859257" cy="729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2907956" y="3351843"/>
            <a:ext cx="3937635" cy="5128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2959349" y="3364078"/>
            <a:ext cx="1243230" cy="4246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12" idx="1"/>
          </p:cNvCxnSpPr>
          <p:nvPr/>
        </p:nvCxnSpPr>
        <p:spPr>
          <a:xfrm>
            <a:off x="2938588" y="3891098"/>
            <a:ext cx="3648002" cy="170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angle 47"/>
          <p:cNvSpPr/>
          <p:nvPr/>
        </p:nvSpPr>
        <p:spPr>
          <a:xfrm>
            <a:off x="122577" y="4459251"/>
            <a:ext cx="4634111" cy="253916"/>
          </a:xfrm>
          <a:prstGeom prst="rect">
            <a:avLst/>
          </a:prstGeom>
        </p:spPr>
        <p:txBody>
          <a:bodyPr wrap="square">
            <a:spAutoFit/>
          </a:bodyPr>
          <a:lstStyle/>
          <a:p>
            <a:r>
              <a:rPr lang="en-US" sz="1050" dirty="0" err="1">
                <a:latin typeface="Courier New" charset="0"/>
                <a:ea typeface="Courier New" charset="0"/>
                <a:cs typeface="Courier New" charset="0"/>
              </a:rPr>
              <a:t>dse</a:t>
            </a:r>
            <a:r>
              <a:rPr lang="en-US" sz="1050" dirty="0">
                <a:latin typeface="Courier New" charset="0"/>
                <a:ea typeface="Courier New" charset="0"/>
                <a:cs typeface="Courier New" charset="0"/>
              </a:rPr>
              <a:t> spark-submit --class </a:t>
            </a:r>
            <a:r>
              <a:rPr lang="en-US" sz="1050" dirty="0" err="1">
                <a:latin typeface="Courier New" charset="0"/>
                <a:ea typeface="Courier New" charset="0"/>
                <a:cs typeface="Courier New" charset="0"/>
              </a:rPr>
              <a:t>MainClass</a:t>
            </a:r>
            <a:r>
              <a:rPr lang="en-US" sz="1050" dirty="0">
                <a:latin typeface="Courier New" charset="0"/>
                <a:ea typeface="Courier New" charset="0"/>
                <a:cs typeface="Courier New" charset="0"/>
              </a:rPr>
              <a:t> </a:t>
            </a:r>
            <a:r>
              <a:rPr lang="en-US" sz="1050" dirty="0" err="1">
                <a:latin typeface="Courier New" charset="0"/>
                <a:ea typeface="Courier New" charset="0"/>
                <a:cs typeface="Courier New" charset="0"/>
              </a:rPr>
              <a:t>MyJarFile.jar</a:t>
            </a:r>
            <a:endParaRPr lang="de-DE" sz="1050" dirty="0">
              <a:latin typeface="Courier New" charset="0"/>
              <a:ea typeface="Courier New" charset="0"/>
              <a:cs typeface="Courier New" charset="0"/>
            </a:endParaRPr>
          </a:p>
        </p:txBody>
      </p:sp>
    </p:spTree>
    <p:extLst>
      <p:ext uri="{BB962C8B-B14F-4D97-AF65-F5344CB8AC3E}">
        <p14:creationId xmlns:p14="http://schemas.microsoft.com/office/powerpoint/2010/main" val="717832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500" fill="hold"/>
                                        <p:tgtEl>
                                          <p:spTgt spid="19"/>
                                        </p:tgtEl>
                                        <p:attrNameLst>
                                          <p:attrName>fillcolor</p:attrName>
                                        </p:attrNameLst>
                                      </p:cBhvr>
                                      <p:to>
                                        <a:srgbClr val="FFFC00"/>
                                      </p:to>
                                    </p:animClr>
                                    <p:set>
                                      <p:cBhvr>
                                        <p:cTn id="7" dur="500" fill="hold"/>
                                        <p:tgtEl>
                                          <p:spTgt spid="19"/>
                                        </p:tgtEl>
                                        <p:attrNameLst>
                                          <p:attrName>fill.type</p:attrName>
                                        </p:attrNameLst>
                                      </p:cBhvr>
                                      <p:to>
                                        <p:strVal val="solid"/>
                                      </p:to>
                                    </p:set>
                                    <p:set>
                                      <p:cBhvr>
                                        <p:cTn id="8" dur="500" fill="hold"/>
                                        <p:tgtEl>
                                          <p:spTgt spid="19"/>
                                        </p:tgtEl>
                                        <p:attrNameLst>
                                          <p:attrName>fill.on</p:attrName>
                                        </p:attrNameLst>
                                      </p:cBhvr>
                                      <p:to>
                                        <p:strVal val="true"/>
                                      </p:to>
                                    </p:set>
                                  </p:childTnLst>
                                </p:cTn>
                              </p:par>
                              <p:par>
                                <p:cTn id="9" presetID="3" presetClass="emph" presetSubtype="2" fill="hold" nodeType="withEffect">
                                  <p:stCondLst>
                                    <p:cond delay="0"/>
                                  </p:stCondLst>
                                  <p:childTnLst>
                                    <p:animClr clrSpc="rgb" dir="cw">
                                      <p:cBhvr override="childStyle">
                                        <p:cTn id="10" dur="500" fill="hold"/>
                                        <p:tgtEl>
                                          <p:spTgt spid="21">
                                            <p:txEl>
                                              <p:pRg st="0" end="0"/>
                                            </p:txEl>
                                          </p:spTgt>
                                        </p:tgtEl>
                                        <p:attrNameLst>
                                          <p:attrName>style.color</p:attrName>
                                        </p:attrNameLst>
                                      </p:cBhvr>
                                      <p:to>
                                        <a:schemeClr val="accent1"/>
                                      </p:to>
                                    </p:animClr>
                                  </p:childTnLst>
                                </p:cTn>
                              </p:par>
                              <p:par>
                                <p:cTn id="11" presetID="3" presetClass="emph" presetSubtype="2" fill="hold" nodeType="withEffect">
                                  <p:stCondLst>
                                    <p:cond delay="0"/>
                                  </p:stCondLst>
                                  <p:childTnLst>
                                    <p:animClr clrSpc="rgb" dir="cw">
                                      <p:cBhvr override="childStyle">
                                        <p:cTn id="12" dur="500" fill="hold"/>
                                        <p:tgtEl>
                                          <p:spTgt spid="21">
                                            <p:txEl>
                                              <p:pRg st="1" end="1"/>
                                            </p:txEl>
                                          </p:spTgt>
                                        </p:tgtEl>
                                        <p:attrNameLst>
                                          <p:attrName>style.color</p:attrName>
                                        </p:attrNameLst>
                                      </p:cBhvr>
                                      <p:to>
                                        <a:schemeClr val="accent1"/>
                                      </p:to>
                                    </p:animClr>
                                  </p:childTnLst>
                                </p:cTn>
                              </p:par>
                              <p:par>
                                <p:cTn id="13" presetID="3" presetClass="emph" presetSubtype="2" fill="hold" nodeType="withEffect">
                                  <p:stCondLst>
                                    <p:cond delay="0"/>
                                  </p:stCondLst>
                                  <p:childTnLst>
                                    <p:animClr clrSpc="rgb" dir="cw">
                                      <p:cBhvr override="childStyle">
                                        <p:cTn id="14" dur="500" fill="hold"/>
                                        <p:tgtEl>
                                          <p:spTgt spid="21">
                                            <p:txEl>
                                              <p:pRg st="2" end="2"/>
                                            </p:txEl>
                                          </p:spTgt>
                                        </p:tgtEl>
                                        <p:attrNameLst>
                                          <p:attrName>style.color</p:attrName>
                                        </p:attrNameLst>
                                      </p:cBhvr>
                                      <p:to>
                                        <a:schemeClr val="accent1"/>
                                      </p:to>
                                    </p:animClr>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500" fill="hold"/>
                                        <p:tgtEl>
                                          <p:spTgt spid="19"/>
                                        </p:tgtEl>
                                        <p:attrNameLst>
                                          <p:attrName>fillcolor</p:attrName>
                                        </p:attrNameLst>
                                      </p:cBhvr>
                                      <p:to>
                                        <a:schemeClr val="bg1"/>
                                      </p:to>
                                    </p:animClr>
                                    <p:set>
                                      <p:cBhvr>
                                        <p:cTn id="19" dur="500" fill="hold"/>
                                        <p:tgtEl>
                                          <p:spTgt spid="19"/>
                                        </p:tgtEl>
                                        <p:attrNameLst>
                                          <p:attrName>fill.type</p:attrName>
                                        </p:attrNameLst>
                                      </p:cBhvr>
                                      <p:to>
                                        <p:strVal val="solid"/>
                                      </p:to>
                                    </p:set>
                                    <p:set>
                                      <p:cBhvr>
                                        <p:cTn id="20" dur="500" fill="hold"/>
                                        <p:tgtEl>
                                          <p:spTgt spid="19"/>
                                        </p:tgtEl>
                                        <p:attrNameLst>
                                          <p:attrName>fill.on</p:attrName>
                                        </p:attrNameLst>
                                      </p:cBhvr>
                                      <p:to>
                                        <p:strVal val="true"/>
                                      </p:to>
                                    </p:set>
                                  </p:childTnLst>
                                </p:cTn>
                              </p:par>
                              <p:par>
                                <p:cTn id="21" presetID="1" presetClass="emph" presetSubtype="2" fill="hold" nodeType="withEffect">
                                  <p:stCondLst>
                                    <p:cond delay="0"/>
                                  </p:stCondLst>
                                  <p:childTnLst>
                                    <p:animClr clrSpc="rgb" dir="cw">
                                      <p:cBhvr>
                                        <p:cTn id="22" dur="500" fill="hold"/>
                                        <p:tgtEl>
                                          <p:spTgt spid="14"/>
                                        </p:tgtEl>
                                        <p:attrNameLst>
                                          <p:attrName>fillcolor</p:attrName>
                                        </p:attrNameLst>
                                      </p:cBhvr>
                                      <p:to>
                                        <a:srgbClr val="FFFC00"/>
                                      </p:to>
                                    </p:animClr>
                                    <p:set>
                                      <p:cBhvr>
                                        <p:cTn id="23" dur="500" fill="hold"/>
                                        <p:tgtEl>
                                          <p:spTgt spid="14"/>
                                        </p:tgtEl>
                                        <p:attrNameLst>
                                          <p:attrName>fill.type</p:attrName>
                                        </p:attrNameLst>
                                      </p:cBhvr>
                                      <p:to>
                                        <p:strVal val="solid"/>
                                      </p:to>
                                    </p:set>
                                    <p:set>
                                      <p:cBhvr>
                                        <p:cTn id="24" dur="500" fill="hold"/>
                                        <p:tgtEl>
                                          <p:spTgt spid="14"/>
                                        </p:tgtEl>
                                        <p:attrNameLst>
                                          <p:attrName>fill.on</p:attrName>
                                        </p:attrNameLst>
                                      </p:cBhvr>
                                      <p:to>
                                        <p:strVal val="true"/>
                                      </p:to>
                                    </p:set>
                                  </p:childTnLst>
                                </p:cTn>
                              </p:par>
                              <p:par>
                                <p:cTn id="25" presetID="1" presetClass="emph" presetSubtype="2" fill="hold" nodeType="withEffect">
                                  <p:stCondLst>
                                    <p:cond delay="0"/>
                                  </p:stCondLst>
                                  <p:childTnLst>
                                    <p:animClr clrSpc="rgb" dir="cw">
                                      <p:cBhvr>
                                        <p:cTn id="26" dur="500" fill="hold"/>
                                        <p:tgtEl>
                                          <p:spTgt spid="20"/>
                                        </p:tgtEl>
                                        <p:attrNameLst>
                                          <p:attrName>fillcolor</p:attrName>
                                        </p:attrNameLst>
                                      </p:cBhvr>
                                      <p:to>
                                        <a:srgbClr val="FFFC00"/>
                                      </p:to>
                                    </p:animClr>
                                    <p:set>
                                      <p:cBhvr>
                                        <p:cTn id="27" dur="500" fill="hold"/>
                                        <p:tgtEl>
                                          <p:spTgt spid="20"/>
                                        </p:tgtEl>
                                        <p:attrNameLst>
                                          <p:attrName>fill.type</p:attrName>
                                        </p:attrNameLst>
                                      </p:cBhvr>
                                      <p:to>
                                        <p:strVal val="solid"/>
                                      </p:to>
                                    </p:set>
                                    <p:set>
                                      <p:cBhvr>
                                        <p:cTn id="28" dur="500" fill="hold"/>
                                        <p:tgtEl>
                                          <p:spTgt spid="20"/>
                                        </p:tgtEl>
                                        <p:attrNameLst>
                                          <p:attrName>fill.on</p:attrName>
                                        </p:attrNameLst>
                                      </p:cBhvr>
                                      <p:to>
                                        <p:strVal val="true"/>
                                      </p:to>
                                    </p:set>
                                  </p:childTnLst>
                                </p:cTn>
                              </p:par>
                              <p:par>
                                <p:cTn id="29" presetID="1" presetClass="emph" presetSubtype="2" fill="hold" nodeType="withEffect">
                                  <p:stCondLst>
                                    <p:cond delay="0"/>
                                  </p:stCondLst>
                                  <p:childTnLst>
                                    <p:animClr clrSpc="rgb" dir="cw">
                                      <p:cBhvr>
                                        <p:cTn id="30" dur="500" fill="hold"/>
                                        <p:tgtEl>
                                          <p:spTgt spid="18"/>
                                        </p:tgtEl>
                                        <p:attrNameLst>
                                          <p:attrName>fillcolor</p:attrName>
                                        </p:attrNameLst>
                                      </p:cBhvr>
                                      <p:to>
                                        <a:srgbClr val="FFFC00"/>
                                      </p:to>
                                    </p:animClr>
                                    <p:set>
                                      <p:cBhvr>
                                        <p:cTn id="31" dur="500" fill="hold"/>
                                        <p:tgtEl>
                                          <p:spTgt spid="18"/>
                                        </p:tgtEl>
                                        <p:attrNameLst>
                                          <p:attrName>fill.type</p:attrName>
                                        </p:attrNameLst>
                                      </p:cBhvr>
                                      <p:to>
                                        <p:strVal val="solid"/>
                                      </p:to>
                                    </p:set>
                                    <p:set>
                                      <p:cBhvr>
                                        <p:cTn id="32" dur="500" fill="hold"/>
                                        <p:tgtEl>
                                          <p:spTgt spid="18"/>
                                        </p:tgtEl>
                                        <p:attrNameLst>
                                          <p:attrName>fill.on</p:attrName>
                                        </p:attrNameLst>
                                      </p:cBhvr>
                                      <p:to>
                                        <p:strVal val="true"/>
                                      </p:to>
                                    </p:set>
                                  </p:childTnLst>
                                </p:cTn>
                              </p:par>
                              <p:par>
                                <p:cTn id="33" presetID="1" presetClass="emph" presetSubtype="2" fill="hold" nodeType="withEffect">
                                  <p:stCondLst>
                                    <p:cond delay="0"/>
                                  </p:stCondLst>
                                  <p:childTnLst>
                                    <p:animClr clrSpc="rgb" dir="cw">
                                      <p:cBhvr>
                                        <p:cTn id="34" dur="500" fill="hold"/>
                                        <p:tgtEl>
                                          <p:spTgt spid="16"/>
                                        </p:tgtEl>
                                        <p:attrNameLst>
                                          <p:attrName>fillcolor</p:attrName>
                                        </p:attrNameLst>
                                      </p:cBhvr>
                                      <p:to>
                                        <a:srgbClr val="FFFC00"/>
                                      </p:to>
                                    </p:animClr>
                                    <p:set>
                                      <p:cBhvr>
                                        <p:cTn id="35" dur="500" fill="hold"/>
                                        <p:tgtEl>
                                          <p:spTgt spid="16"/>
                                        </p:tgtEl>
                                        <p:attrNameLst>
                                          <p:attrName>fill.type</p:attrName>
                                        </p:attrNameLst>
                                      </p:cBhvr>
                                      <p:to>
                                        <p:strVal val="solid"/>
                                      </p:to>
                                    </p:set>
                                    <p:set>
                                      <p:cBhvr>
                                        <p:cTn id="36" dur="500" fill="hold"/>
                                        <p:tgtEl>
                                          <p:spTgt spid="16"/>
                                        </p:tgtEl>
                                        <p:attrNameLst>
                                          <p:attrName>fill.on</p:attrName>
                                        </p:attrNameLst>
                                      </p:cBhvr>
                                      <p:to>
                                        <p:strVal val="true"/>
                                      </p:to>
                                    </p:set>
                                  </p:childTnLst>
                                </p:cTn>
                              </p:par>
                              <p:par>
                                <p:cTn id="37" presetID="1" presetClass="emph" presetSubtype="2" fill="hold" nodeType="withEffect">
                                  <p:stCondLst>
                                    <p:cond delay="0"/>
                                  </p:stCondLst>
                                  <p:childTnLst>
                                    <p:animClr clrSpc="rgb" dir="cw">
                                      <p:cBhvr>
                                        <p:cTn id="38" dur="500" fill="hold"/>
                                        <p:tgtEl>
                                          <p:spTgt spid="15"/>
                                        </p:tgtEl>
                                        <p:attrNameLst>
                                          <p:attrName>fillcolor</p:attrName>
                                        </p:attrNameLst>
                                      </p:cBhvr>
                                      <p:to>
                                        <a:srgbClr val="FFFC00"/>
                                      </p:to>
                                    </p:animClr>
                                    <p:set>
                                      <p:cBhvr>
                                        <p:cTn id="39" dur="500" fill="hold"/>
                                        <p:tgtEl>
                                          <p:spTgt spid="15"/>
                                        </p:tgtEl>
                                        <p:attrNameLst>
                                          <p:attrName>fill.type</p:attrName>
                                        </p:attrNameLst>
                                      </p:cBhvr>
                                      <p:to>
                                        <p:strVal val="solid"/>
                                      </p:to>
                                    </p:set>
                                    <p:set>
                                      <p:cBhvr>
                                        <p:cTn id="40" dur="500" fill="hold"/>
                                        <p:tgtEl>
                                          <p:spTgt spid="15"/>
                                        </p:tgtEl>
                                        <p:attrNameLst>
                                          <p:attrName>fill.on</p:attrName>
                                        </p:attrNameLst>
                                      </p:cBhvr>
                                      <p:to>
                                        <p:strVal val="true"/>
                                      </p:to>
                                    </p:set>
                                  </p:childTnLst>
                                </p:cTn>
                              </p:par>
                              <p:par>
                                <p:cTn id="41" presetID="3" presetClass="emph" presetSubtype="2" fill="hold" nodeType="withEffect">
                                  <p:stCondLst>
                                    <p:cond delay="0"/>
                                  </p:stCondLst>
                                  <p:childTnLst>
                                    <p:animClr clrSpc="rgb" dir="cw">
                                      <p:cBhvr override="childStyle">
                                        <p:cTn id="42" dur="500" fill="hold"/>
                                        <p:tgtEl>
                                          <p:spTgt spid="21">
                                            <p:txEl>
                                              <p:pRg st="3" end="3"/>
                                            </p:txEl>
                                          </p:spTgt>
                                        </p:tgtEl>
                                        <p:attrNameLst>
                                          <p:attrName>style.color</p:attrName>
                                        </p:attrNameLst>
                                      </p:cBhvr>
                                      <p:to>
                                        <a:schemeClr val="accent1"/>
                                      </p:to>
                                    </p:animClr>
                                  </p:childTnLst>
                                </p:cTn>
                              </p:par>
                              <p:par>
                                <p:cTn id="43" presetID="3" presetClass="emph" presetSubtype="2" fill="hold" nodeType="withEffect">
                                  <p:stCondLst>
                                    <p:cond delay="0"/>
                                  </p:stCondLst>
                                  <p:childTnLst>
                                    <p:animClr clrSpc="rgb" dir="cw">
                                      <p:cBhvr override="childStyle">
                                        <p:cTn id="44" dur="500" fill="hold"/>
                                        <p:tgtEl>
                                          <p:spTgt spid="21">
                                            <p:txEl>
                                              <p:pRg st="4" end="4"/>
                                            </p:txEl>
                                          </p:spTgt>
                                        </p:tgtEl>
                                        <p:attrNameLst>
                                          <p:attrName>style.color</p:attrName>
                                        </p:attrNameLst>
                                      </p:cBhvr>
                                      <p:to>
                                        <a:schemeClr val="accent1"/>
                                      </p:to>
                                    </p:animClr>
                                  </p:childTnLst>
                                </p:cTn>
                              </p:par>
                            </p:childTnLst>
                          </p:cTn>
                        </p:par>
                      </p:childTnLst>
                    </p:cTn>
                  </p:par>
                  <p:par>
                    <p:cTn id="45" fill="hold">
                      <p:stCondLst>
                        <p:cond delay="indefinite"/>
                      </p:stCondLst>
                      <p:childTnLst>
                        <p:par>
                          <p:cTn id="46" fill="hold">
                            <p:stCondLst>
                              <p:cond delay="0"/>
                            </p:stCondLst>
                            <p:childTnLst>
                              <p:par>
                                <p:cTn id="47" presetID="1" presetClass="emph" presetSubtype="2" fill="hold" nodeType="clickEffect">
                                  <p:stCondLst>
                                    <p:cond delay="0"/>
                                  </p:stCondLst>
                                  <p:childTnLst>
                                    <p:animClr clrSpc="rgb" dir="cw">
                                      <p:cBhvr>
                                        <p:cTn id="48" dur="500" fill="hold"/>
                                        <p:tgtEl>
                                          <p:spTgt spid="20"/>
                                        </p:tgtEl>
                                        <p:attrNameLst>
                                          <p:attrName>fillcolor</p:attrName>
                                        </p:attrNameLst>
                                      </p:cBhvr>
                                      <p:to>
                                        <a:schemeClr val="bg1"/>
                                      </p:to>
                                    </p:animClr>
                                    <p:set>
                                      <p:cBhvr>
                                        <p:cTn id="49" dur="500" fill="hold"/>
                                        <p:tgtEl>
                                          <p:spTgt spid="20"/>
                                        </p:tgtEl>
                                        <p:attrNameLst>
                                          <p:attrName>fill.type</p:attrName>
                                        </p:attrNameLst>
                                      </p:cBhvr>
                                      <p:to>
                                        <p:strVal val="solid"/>
                                      </p:to>
                                    </p:set>
                                    <p:set>
                                      <p:cBhvr>
                                        <p:cTn id="50" dur="500" fill="hold"/>
                                        <p:tgtEl>
                                          <p:spTgt spid="20"/>
                                        </p:tgtEl>
                                        <p:attrNameLst>
                                          <p:attrName>fill.on</p:attrName>
                                        </p:attrNameLst>
                                      </p:cBhvr>
                                      <p:to>
                                        <p:strVal val="true"/>
                                      </p:to>
                                    </p:set>
                                  </p:childTnLst>
                                </p:cTn>
                              </p:par>
                              <p:par>
                                <p:cTn id="51" presetID="1" presetClass="emph" presetSubtype="2" fill="hold" nodeType="withEffect">
                                  <p:stCondLst>
                                    <p:cond delay="0"/>
                                  </p:stCondLst>
                                  <p:childTnLst>
                                    <p:animClr clrSpc="rgb" dir="cw">
                                      <p:cBhvr>
                                        <p:cTn id="52" dur="500" fill="hold"/>
                                        <p:tgtEl>
                                          <p:spTgt spid="18"/>
                                        </p:tgtEl>
                                        <p:attrNameLst>
                                          <p:attrName>fillcolor</p:attrName>
                                        </p:attrNameLst>
                                      </p:cBhvr>
                                      <p:to>
                                        <a:schemeClr val="bg1"/>
                                      </p:to>
                                    </p:animClr>
                                    <p:set>
                                      <p:cBhvr>
                                        <p:cTn id="53" dur="500" fill="hold"/>
                                        <p:tgtEl>
                                          <p:spTgt spid="18"/>
                                        </p:tgtEl>
                                        <p:attrNameLst>
                                          <p:attrName>fill.type</p:attrName>
                                        </p:attrNameLst>
                                      </p:cBhvr>
                                      <p:to>
                                        <p:strVal val="solid"/>
                                      </p:to>
                                    </p:set>
                                    <p:set>
                                      <p:cBhvr>
                                        <p:cTn id="54" dur="500" fill="hold"/>
                                        <p:tgtEl>
                                          <p:spTgt spid="18"/>
                                        </p:tgtEl>
                                        <p:attrNameLst>
                                          <p:attrName>fill.on</p:attrName>
                                        </p:attrNameLst>
                                      </p:cBhvr>
                                      <p:to>
                                        <p:strVal val="true"/>
                                      </p:to>
                                    </p:set>
                                  </p:childTnLst>
                                </p:cTn>
                              </p:par>
                              <p:par>
                                <p:cTn id="55" presetID="1" presetClass="emph" presetSubtype="2" fill="hold" nodeType="withEffect">
                                  <p:stCondLst>
                                    <p:cond delay="0"/>
                                  </p:stCondLst>
                                  <p:childTnLst>
                                    <p:animClr clrSpc="rgb" dir="cw">
                                      <p:cBhvr>
                                        <p:cTn id="56" dur="500" fill="hold"/>
                                        <p:tgtEl>
                                          <p:spTgt spid="16"/>
                                        </p:tgtEl>
                                        <p:attrNameLst>
                                          <p:attrName>fillcolor</p:attrName>
                                        </p:attrNameLst>
                                      </p:cBhvr>
                                      <p:to>
                                        <a:schemeClr val="bg1"/>
                                      </p:to>
                                    </p:animClr>
                                    <p:set>
                                      <p:cBhvr>
                                        <p:cTn id="57" dur="500" fill="hold"/>
                                        <p:tgtEl>
                                          <p:spTgt spid="16"/>
                                        </p:tgtEl>
                                        <p:attrNameLst>
                                          <p:attrName>fill.type</p:attrName>
                                        </p:attrNameLst>
                                      </p:cBhvr>
                                      <p:to>
                                        <p:strVal val="solid"/>
                                      </p:to>
                                    </p:set>
                                    <p:set>
                                      <p:cBhvr>
                                        <p:cTn id="58" dur="500" fill="hold"/>
                                        <p:tgtEl>
                                          <p:spTgt spid="16"/>
                                        </p:tgtEl>
                                        <p:attrNameLst>
                                          <p:attrName>fill.on</p:attrName>
                                        </p:attrNameLst>
                                      </p:cBhvr>
                                      <p:to>
                                        <p:strVal val="true"/>
                                      </p:to>
                                    </p:set>
                                  </p:childTnLst>
                                </p:cTn>
                              </p:par>
                              <p:par>
                                <p:cTn id="59" presetID="1" presetClass="emph" presetSubtype="2" fill="hold" nodeType="withEffect">
                                  <p:stCondLst>
                                    <p:cond delay="0"/>
                                  </p:stCondLst>
                                  <p:childTnLst>
                                    <p:animClr clrSpc="rgb" dir="cw">
                                      <p:cBhvr>
                                        <p:cTn id="60" dur="500" fill="hold"/>
                                        <p:tgtEl>
                                          <p:spTgt spid="14"/>
                                        </p:tgtEl>
                                        <p:attrNameLst>
                                          <p:attrName>fillcolor</p:attrName>
                                        </p:attrNameLst>
                                      </p:cBhvr>
                                      <p:to>
                                        <a:schemeClr val="bg1"/>
                                      </p:to>
                                    </p:animClr>
                                    <p:set>
                                      <p:cBhvr>
                                        <p:cTn id="61" dur="500" fill="hold"/>
                                        <p:tgtEl>
                                          <p:spTgt spid="14"/>
                                        </p:tgtEl>
                                        <p:attrNameLst>
                                          <p:attrName>fill.type</p:attrName>
                                        </p:attrNameLst>
                                      </p:cBhvr>
                                      <p:to>
                                        <p:strVal val="solid"/>
                                      </p:to>
                                    </p:set>
                                    <p:set>
                                      <p:cBhvr>
                                        <p:cTn id="62" dur="500" fill="hold"/>
                                        <p:tgtEl>
                                          <p:spTgt spid="14"/>
                                        </p:tgtEl>
                                        <p:attrNameLst>
                                          <p:attrName>fill.on</p:attrName>
                                        </p:attrNameLst>
                                      </p:cBhvr>
                                      <p:to>
                                        <p:strVal val="true"/>
                                      </p:to>
                                    </p:set>
                                  </p:childTnLst>
                                </p:cTn>
                              </p:par>
                              <p:par>
                                <p:cTn id="63" presetID="1" presetClass="emph" presetSubtype="2" fill="hold" nodeType="withEffect">
                                  <p:stCondLst>
                                    <p:cond delay="0"/>
                                  </p:stCondLst>
                                  <p:childTnLst>
                                    <p:animClr clrSpc="rgb" dir="cw">
                                      <p:cBhvr>
                                        <p:cTn id="64" dur="500" fill="hold"/>
                                        <p:tgtEl>
                                          <p:spTgt spid="15"/>
                                        </p:tgtEl>
                                        <p:attrNameLst>
                                          <p:attrName>fillcolor</p:attrName>
                                        </p:attrNameLst>
                                      </p:cBhvr>
                                      <p:to>
                                        <a:schemeClr val="bg1"/>
                                      </p:to>
                                    </p:animClr>
                                    <p:set>
                                      <p:cBhvr>
                                        <p:cTn id="65" dur="500" fill="hold"/>
                                        <p:tgtEl>
                                          <p:spTgt spid="15"/>
                                        </p:tgtEl>
                                        <p:attrNameLst>
                                          <p:attrName>fill.type</p:attrName>
                                        </p:attrNameLst>
                                      </p:cBhvr>
                                      <p:to>
                                        <p:strVal val="solid"/>
                                      </p:to>
                                    </p:set>
                                    <p:set>
                                      <p:cBhvr>
                                        <p:cTn id="66" dur="500" fill="hold"/>
                                        <p:tgtEl>
                                          <p:spTgt spid="15"/>
                                        </p:tgtEl>
                                        <p:attrNameLst>
                                          <p:attrName>fill.on</p:attrName>
                                        </p:attrNameLst>
                                      </p:cBhvr>
                                      <p:to>
                                        <p:strVal val="tru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24"/>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500"/>
                                        <p:tgtEl>
                                          <p:spTgt spid="26"/>
                                        </p:tgtEl>
                                      </p:cBhvr>
                                    </p:animEffec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27"/>
                                        </p:tgtEl>
                                        <p:attrNameLst>
                                          <p:attrName>style.visibility</p:attrName>
                                        </p:attrNameLst>
                                      </p:cBhvr>
                                      <p:to>
                                        <p:strVal val="visible"/>
                                      </p:to>
                                    </p:set>
                                  </p:childTnLst>
                                </p:cTn>
                              </p:par>
                              <p:par>
                                <p:cTn id="80" presetID="10" presetClass="entr" presetSubtype="0" fill="hold" grpId="0" nodeType="withEffect">
                                  <p:stCondLst>
                                    <p:cond delay="0"/>
                                  </p:stCondLst>
                                  <p:childTnLst>
                                    <p:set>
                                      <p:cBhvr>
                                        <p:cTn id="81" dur="1" fill="hold">
                                          <p:stCondLst>
                                            <p:cond delay="0"/>
                                          </p:stCondLst>
                                        </p:cTn>
                                        <p:tgtEl>
                                          <p:spTgt spid="48"/>
                                        </p:tgtEl>
                                        <p:attrNameLst>
                                          <p:attrName>style.visibility</p:attrName>
                                        </p:attrNameLst>
                                      </p:cBhvr>
                                      <p:to>
                                        <p:strVal val="visible"/>
                                      </p:to>
                                    </p:set>
                                    <p:animEffect transition="in" filter="fade">
                                      <p:cBhvr>
                                        <p:cTn id="82" dur="500"/>
                                        <p:tgtEl>
                                          <p:spTgt spid="48"/>
                                        </p:tgtEl>
                                      </p:cBhvr>
                                    </p:animEffect>
                                  </p:childTnLst>
                                </p:cTn>
                              </p:par>
                              <p:par>
                                <p:cTn id="83" presetID="10" presetClass="entr" presetSubtype="0" fill="hold" nodeType="with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fade">
                                      <p:cBhvr>
                                        <p:cTn id="85" dur="500"/>
                                        <p:tgtEl>
                                          <p:spTgt spid="29"/>
                                        </p:tgtEl>
                                      </p:cBhvr>
                                    </p:animEffect>
                                  </p:childTnLst>
                                </p:cTn>
                              </p:par>
                              <p:par>
                                <p:cTn id="86" presetID="10" presetClass="entr" presetSubtype="0" fill="hold" nodeType="withEffect">
                                  <p:stCondLst>
                                    <p:cond delay="0"/>
                                  </p:stCondLst>
                                  <p:childTnLst>
                                    <p:set>
                                      <p:cBhvr>
                                        <p:cTn id="87" dur="1" fill="hold">
                                          <p:stCondLst>
                                            <p:cond delay="0"/>
                                          </p:stCondLst>
                                        </p:cTn>
                                        <p:tgtEl>
                                          <p:spTgt spid="37"/>
                                        </p:tgtEl>
                                        <p:attrNameLst>
                                          <p:attrName>style.visibility</p:attrName>
                                        </p:attrNameLst>
                                      </p:cBhvr>
                                      <p:to>
                                        <p:strVal val="visible"/>
                                      </p:to>
                                    </p:set>
                                    <p:animEffect transition="in" filter="fade">
                                      <p:cBhvr>
                                        <p:cTn id="88" dur="500"/>
                                        <p:tgtEl>
                                          <p:spTgt spid="37"/>
                                        </p:tgtEl>
                                      </p:cBhvr>
                                    </p:animEffect>
                                  </p:childTnLst>
                                </p:cTn>
                              </p:par>
                              <p:par>
                                <p:cTn id="89" presetID="10" presetClass="entr" presetSubtype="0" fill="hold" nodeType="with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fade">
                                      <p:cBhvr>
                                        <p:cTn id="91" dur="500"/>
                                        <p:tgtEl>
                                          <p:spTgt spid="33"/>
                                        </p:tgtEl>
                                      </p:cBhvr>
                                    </p:animEffect>
                                  </p:childTnLst>
                                </p:cTn>
                              </p:par>
                              <p:par>
                                <p:cTn id="92" presetID="10" presetClass="entr" presetSubtype="0" fill="hold" nodeType="withEffect">
                                  <p:stCondLst>
                                    <p:cond delay="0"/>
                                  </p:stCondLst>
                                  <p:childTnLst>
                                    <p:set>
                                      <p:cBhvr>
                                        <p:cTn id="93" dur="1" fill="hold">
                                          <p:stCondLst>
                                            <p:cond delay="0"/>
                                          </p:stCondLst>
                                        </p:cTn>
                                        <p:tgtEl>
                                          <p:spTgt spid="42"/>
                                        </p:tgtEl>
                                        <p:attrNameLst>
                                          <p:attrName>style.visibility</p:attrName>
                                        </p:attrNameLst>
                                      </p:cBhvr>
                                      <p:to>
                                        <p:strVal val="visible"/>
                                      </p:to>
                                    </p:set>
                                    <p:animEffect transition="in" filter="fade">
                                      <p:cBhvr>
                                        <p:cTn id="94" dur="500"/>
                                        <p:tgtEl>
                                          <p:spTgt spid="42"/>
                                        </p:tgtEl>
                                      </p:cBhvr>
                                    </p:animEffect>
                                  </p:childTnLst>
                                </p:cTn>
                              </p:par>
                              <p:par>
                                <p:cTn id="95" presetID="10" presetClass="entr" presetSubtype="0" fill="hold" nodeType="withEffect">
                                  <p:stCondLst>
                                    <p:cond delay="0"/>
                                  </p:stCondLst>
                                  <p:childTnLst>
                                    <p:set>
                                      <p:cBhvr>
                                        <p:cTn id="96" dur="1" fill="hold">
                                          <p:stCondLst>
                                            <p:cond delay="0"/>
                                          </p:stCondLst>
                                        </p:cTn>
                                        <p:tgtEl>
                                          <p:spTgt spid="30"/>
                                        </p:tgtEl>
                                        <p:attrNameLst>
                                          <p:attrName>style.visibility</p:attrName>
                                        </p:attrNameLst>
                                      </p:cBhvr>
                                      <p:to>
                                        <p:strVal val="visible"/>
                                      </p:to>
                                    </p:set>
                                    <p:animEffect transition="in" filter="fade">
                                      <p:cBhvr>
                                        <p:cTn id="9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6" grpId="0" animBg="1"/>
      <p:bldP spid="27" grpId="0" animBg="1"/>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0472"/>
            <a:ext cx="8686800" cy="548048"/>
          </a:xfrm>
        </p:spPr>
        <p:txBody>
          <a:bodyPr rtlCol="0">
            <a:normAutofit fontScale="90000"/>
          </a:bodyPr>
          <a:lstStyle/>
          <a:p>
            <a:pPr defTabSz="914378">
              <a:defRPr/>
            </a:pPr>
            <a:r>
              <a:rPr lang="en-GB" sz="3200" dirty="0">
                <a:ea typeface="+mj-ea"/>
              </a:rPr>
              <a:t>Other use cases than statistical reporting and ETL</a:t>
            </a:r>
          </a:p>
        </p:txBody>
      </p:sp>
      <p:sp>
        <p:nvSpPr>
          <p:cNvPr id="18434" name="Content Placeholder 2"/>
          <p:cNvSpPr>
            <a:spLocks noGrp="1"/>
          </p:cNvSpPr>
          <p:nvPr>
            <p:ph sz="quarter" idx="16"/>
          </p:nvPr>
        </p:nvSpPr>
        <p:spPr bwMode="auto"/>
        <p:txBody>
          <a:bodyPr/>
          <a:lstStyle/>
          <a:p>
            <a:pPr marL="214313" lvl="1" indent="-214313" defTabSz="341710">
              <a:spcAft>
                <a:spcPts val="900"/>
              </a:spcAft>
              <a:buFont typeface="Arial" charset="0"/>
              <a:buChar char="•"/>
            </a:pPr>
            <a:r>
              <a:rPr lang="en-US" altLang="en-US" sz="1350" b="1">
                <a:latin typeface="Helvetica Neue Light" charset="0"/>
                <a:cs typeface="Helvetica Neue Light" charset="0"/>
              </a:rPr>
              <a:t>Manufacturing &amp; Internet of Things</a:t>
            </a:r>
            <a:r>
              <a:rPr lang="en-US" altLang="en-US" sz="1350">
                <a:latin typeface="Helvetica Neue Light" charset="0"/>
                <a:cs typeface="Helvetica Neue Light" charset="0"/>
              </a:rPr>
              <a:t>:</a:t>
            </a:r>
            <a:r>
              <a:rPr lang="en-US" altLang="en-US" sz="1350" b="1">
                <a:latin typeface="Helvetica Neue Light" charset="0"/>
                <a:cs typeface="Helvetica Neue Light" charset="0"/>
              </a:rPr>
              <a:t> </a:t>
            </a:r>
            <a:r>
              <a:rPr lang="en-US" altLang="en-US" sz="1350">
                <a:latin typeface="Helvetica Neue Light" charset="0"/>
                <a:cs typeface="Helvetica Neue Light" charset="0"/>
              </a:rPr>
              <a:t> Real-time, adaptive analysis of machine data (e.g., sensors, control parameters, alarms, notifications, maintenance logs, and imaging results) from industrial systems (e.g., equipment, plant, fleet) for visibility into asset health, proactive maintenance planning, and optimized operations. </a:t>
            </a:r>
          </a:p>
          <a:p>
            <a:pPr marL="214313" lvl="1" indent="-214313" defTabSz="341710">
              <a:spcAft>
                <a:spcPts val="900"/>
              </a:spcAft>
              <a:buFont typeface="Arial" charset="0"/>
              <a:buChar char="•"/>
            </a:pPr>
            <a:r>
              <a:rPr lang="de-DE" altLang="en-US" sz="1350" b="1" dirty="0">
                <a:latin typeface="Helvetica Neue Light" charset="0"/>
                <a:cs typeface="Helvetica Neue Light" charset="0"/>
              </a:rPr>
              <a:t>Marketing &amp; </a:t>
            </a:r>
            <a:r>
              <a:rPr lang="de-DE" altLang="en-US" sz="1350" b="1" dirty="0" err="1">
                <a:latin typeface="Helvetica Neue Light" charset="0"/>
                <a:cs typeface="Helvetica Neue Light" charset="0"/>
              </a:rPr>
              <a:t>Sales</a:t>
            </a:r>
            <a:r>
              <a:rPr lang="de-DE" altLang="en-US" sz="1350" dirty="0">
                <a:latin typeface="Helvetica Neue Light" charset="0"/>
                <a:cs typeface="Helvetica Neue Light" charset="0"/>
              </a:rPr>
              <a:t>:  </a:t>
            </a:r>
            <a:r>
              <a:rPr lang="en-US" altLang="en-US" sz="1350" dirty="0">
                <a:latin typeface="Helvetica Neue Light" charset="0"/>
                <a:cs typeface="Helvetica Neue Light" charset="0"/>
              </a:rPr>
              <a:t>Analysis of customer engagement and conversion, powering real-time recommendations while customers are still on the site or in the store</a:t>
            </a:r>
          </a:p>
          <a:p>
            <a:pPr marL="214313" lvl="1" indent="-214313" defTabSz="341710">
              <a:spcAft>
                <a:spcPts val="900"/>
              </a:spcAft>
              <a:buFont typeface="Arial" charset="0"/>
              <a:buChar char="•"/>
            </a:pPr>
            <a:r>
              <a:rPr lang="en-US" altLang="en-US" sz="1350" b="1" dirty="0">
                <a:latin typeface="Helvetica Neue Light" charset="0"/>
                <a:cs typeface="Helvetica Neue Light" charset="0"/>
              </a:rPr>
              <a:t>Customer Service &amp; Billing</a:t>
            </a:r>
            <a:r>
              <a:rPr lang="en-US" altLang="en-US" sz="1350" dirty="0">
                <a:latin typeface="Helvetica Neue Light" charset="0"/>
                <a:cs typeface="Helvetica Neue Light" charset="0"/>
              </a:rPr>
              <a:t>:  Analysis of contact center interactions, enabling accurate remote trouble shooting before expensive field technicians are dispatched  </a:t>
            </a:r>
          </a:p>
          <a:p>
            <a:pPr marL="214313" lvl="1" indent="-214313" defTabSz="341710">
              <a:spcAft>
                <a:spcPts val="900"/>
              </a:spcAft>
              <a:buFont typeface="Arial" charset="0"/>
              <a:buChar char="•"/>
            </a:pPr>
            <a:r>
              <a:rPr lang="en-US" altLang="en-US" sz="1350" b="1" dirty="0">
                <a:latin typeface="Helvetica Neue Light" charset="0"/>
                <a:cs typeface="Helvetica Neue Light" charset="0"/>
              </a:rPr>
              <a:t>Information Technology</a:t>
            </a:r>
            <a:r>
              <a:rPr lang="en-US" altLang="en-US" sz="1350" dirty="0">
                <a:latin typeface="Helvetica Neue Light" charset="0"/>
                <a:cs typeface="Helvetica Neue Light" charset="0"/>
              </a:rPr>
              <a:t>:  Log processing to detect unusual events occurring in stream(s) of data,  so that IT can take remedial action before service quality degrades </a:t>
            </a:r>
          </a:p>
          <a:p>
            <a:pPr marL="214313" lvl="1" indent="-214313" defTabSz="341710">
              <a:spcAft>
                <a:spcPts val="900"/>
              </a:spcAft>
              <a:buFont typeface="Arial" charset="0"/>
              <a:buChar char="•"/>
            </a:pPr>
            <a:r>
              <a:rPr lang="en-US" altLang="en-US" sz="1350" b="1" dirty="0">
                <a:latin typeface="Helvetica Neue Light" charset="0"/>
                <a:cs typeface="Helvetica Neue Light" charset="0"/>
              </a:rPr>
              <a:t>Risk Management</a:t>
            </a:r>
            <a:r>
              <a:rPr lang="en-US" altLang="en-US" sz="1350" dirty="0">
                <a:latin typeface="Helvetica Neue Light" charset="0"/>
                <a:cs typeface="Helvetica Neue Light" charset="0"/>
              </a:rPr>
              <a:t>:  Anomaly detection and root cause forensics, enabling fraud to be stopped while it happens</a:t>
            </a:r>
            <a:endParaRPr lang="de-DE" altLang="en-US" sz="1350" dirty="0">
              <a:latin typeface="Helvetica Neue Light" charset="0"/>
              <a:ea typeface="Calibri" charset="0"/>
              <a:cs typeface="Calibri" charset="0"/>
            </a:endParaRPr>
          </a:p>
        </p:txBody>
      </p:sp>
    </p:spTree>
    <p:extLst>
      <p:ext uri="{BB962C8B-B14F-4D97-AF65-F5344CB8AC3E}">
        <p14:creationId xmlns:p14="http://schemas.microsoft.com/office/powerpoint/2010/main" val="3485972976"/>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434">
                                            <p:txEl>
                                              <p:pRg st="0" end="0"/>
                                            </p:txEl>
                                          </p:spTgt>
                                        </p:tgtEl>
                                        <p:attrNameLst>
                                          <p:attrName>style.visibility</p:attrName>
                                        </p:attrNameLst>
                                      </p:cBhvr>
                                      <p:to>
                                        <p:strVal val="visible"/>
                                      </p:to>
                                    </p:set>
                                    <p:animEffect transition="in" filter="fade">
                                      <p:cBhvr>
                                        <p:cTn id="7" dur="500"/>
                                        <p:tgtEl>
                                          <p:spTgt spid="1843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434">
                                            <p:txEl>
                                              <p:pRg st="1" end="1"/>
                                            </p:txEl>
                                          </p:spTgt>
                                        </p:tgtEl>
                                        <p:attrNameLst>
                                          <p:attrName>style.visibility</p:attrName>
                                        </p:attrNameLst>
                                      </p:cBhvr>
                                      <p:to>
                                        <p:strVal val="visible"/>
                                      </p:to>
                                    </p:set>
                                    <p:animEffect transition="in" filter="fade">
                                      <p:cBhvr>
                                        <p:cTn id="12" dur="500"/>
                                        <p:tgtEl>
                                          <p:spTgt spid="1843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434">
                                            <p:txEl>
                                              <p:pRg st="2" end="2"/>
                                            </p:txEl>
                                          </p:spTgt>
                                        </p:tgtEl>
                                        <p:attrNameLst>
                                          <p:attrName>style.visibility</p:attrName>
                                        </p:attrNameLst>
                                      </p:cBhvr>
                                      <p:to>
                                        <p:strVal val="visible"/>
                                      </p:to>
                                    </p:set>
                                    <p:animEffect transition="in" filter="fade">
                                      <p:cBhvr>
                                        <p:cTn id="17" dur="500"/>
                                        <p:tgtEl>
                                          <p:spTgt spid="1843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434">
                                            <p:txEl>
                                              <p:pRg st="3" end="3"/>
                                            </p:txEl>
                                          </p:spTgt>
                                        </p:tgtEl>
                                        <p:attrNameLst>
                                          <p:attrName>style.visibility</p:attrName>
                                        </p:attrNameLst>
                                      </p:cBhvr>
                                      <p:to>
                                        <p:strVal val="visible"/>
                                      </p:to>
                                    </p:set>
                                    <p:animEffect transition="in" filter="fade">
                                      <p:cBhvr>
                                        <p:cTn id="22" dur="500"/>
                                        <p:tgtEl>
                                          <p:spTgt spid="1843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8434">
                                            <p:txEl>
                                              <p:pRg st="4" end="4"/>
                                            </p:txEl>
                                          </p:spTgt>
                                        </p:tgtEl>
                                        <p:attrNameLst>
                                          <p:attrName>style.visibility</p:attrName>
                                        </p:attrNameLst>
                                      </p:cBhvr>
                                      <p:to>
                                        <p:strVal val="visible"/>
                                      </p:to>
                                    </p:set>
                                    <p:animEffect transition="in" filter="fade">
                                      <p:cBhvr>
                                        <p:cTn id="27" dur="500"/>
                                        <p:tgtEl>
                                          <p:spTgt spid="1843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build="p" bldLvl="2"/>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Spark data model RDD</a:t>
            </a:r>
          </a:p>
        </p:txBody>
      </p:sp>
      <p:sp>
        <p:nvSpPr>
          <p:cNvPr id="5" name="Inhaltsplatzhalter 4"/>
          <p:cNvSpPr>
            <a:spLocks noGrp="1"/>
          </p:cNvSpPr>
          <p:nvPr>
            <p:ph sz="quarter" idx="16"/>
          </p:nvPr>
        </p:nvSpPr>
        <p:spPr/>
        <p:txBody>
          <a:bodyPr/>
          <a:lstStyle/>
          <a:p>
            <a:r>
              <a:rPr lang="en-US" dirty="0"/>
              <a:t>RDD = Resilient Distributed Dataset</a:t>
            </a:r>
          </a:p>
          <a:p>
            <a:r>
              <a:rPr lang="en-US" dirty="0"/>
              <a:t>A collection with following qualities:</a:t>
            </a:r>
          </a:p>
          <a:p>
            <a:pPr marL="257175" indent="-257175">
              <a:buFont typeface="Arial" charset="0"/>
              <a:buChar char="•"/>
            </a:pPr>
            <a:r>
              <a:rPr lang="en-US" dirty="0"/>
              <a:t>immutable</a:t>
            </a:r>
          </a:p>
          <a:p>
            <a:pPr marL="257175" indent="-257175">
              <a:buFont typeface="Arial" charset="0"/>
              <a:buChar char="•"/>
            </a:pPr>
            <a:r>
              <a:rPr lang="en-US" dirty="0" err="1"/>
              <a:t>iterable</a:t>
            </a:r>
            <a:endParaRPr lang="en-US" dirty="0"/>
          </a:p>
          <a:p>
            <a:pPr marL="257175" indent="-257175">
              <a:buFont typeface="Arial" charset="0"/>
              <a:buChar char="•"/>
            </a:pPr>
            <a:r>
              <a:rPr lang="en-US" dirty="0" err="1"/>
              <a:t>serializable</a:t>
            </a:r>
            <a:endParaRPr lang="en-US" dirty="0"/>
          </a:p>
          <a:p>
            <a:pPr marL="257175" indent="-257175">
              <a:buFont typeface="Arial" charset="0"/>
              <a:buChar char="•"/>
            </a:pPr>
            <a:r>
              <a:rPr lang="en-US" dirty="0"/>
              <a:t>distributed</a:t>
            </a:r>
          </a:p>
          <a:p>
            <a:pPr marL="257175" indent="-257175">
              <a:buFont typeface="Arial" charset="0"/>
              <a:buChar char="•"/>
            </a:pPr>
            <a:r>
              <a:rPr lang="en-US" dirty="0"/>
              <a:t>parallel</a:t>
            </a:r>
          </a:p>
          <a:p>
            <a:pPr marL="257175" indent="-257175">
              <a:buFont typeface="Arial" charset="0"/>
              <a:buChar char="•"/>
            </a:pPr>
            <a:r>
              <a:rPr lang="en-US" dirty="0"/>
              <a:t>lazy</a:t>
            </a:r>
          </a:p>
        </p:txBody>
      </p:sp>
      <p:graphicFrame>
        <p:nvGraphicFramePr>
          <p:cNvPr id="6" name="Tabelle 5"/>
          <p:cNvGraphicFramePr>
            <a:graphicFrameLocks noGrp="1"/>
          </p:cNvGraphicFramePr>
          <p:nvPr>
            <p:extLst/>
          </p:nvPr>
        </p:nvGraphicFramePr>
        <p:xfrm>
          <a:off x="4458921" y="2011319"/>
          <a:ext cx="3333860" cy="278130"/>
        </p:xfrm>
        <a:graphic>
          <a:graphicData uri="http://schemas.openxmlformats.org/drawingml/2006/table">
            <a:tbl>
              <a:tblPr firstRow="1" bandRow="1">
                <a:tableStyleId>{5C22544A-7EE6-4342-B048-85BDC9FD1C3A}</a:tableStyleId>
              </a:tblPr>
              <a:tblGrid>
                <a:gridCol w="333386">
                  <a:extLst>
                    <a:ext uri="{9D8B030D-6E8A-4147-A177-3AD203B41FA5}">
                      <a16:colId xmlns:a16="http://schemas.microsoft.com/office/drawing/2014/main" val="20000"/>
                    </a:ext>
                  </a:extLst>
                </a:gridCol>
                <a:gridCol w="333386">
                  <a:extLst>
                    <a:ext uri="{9D8B030D-6E8A-4147-A177-3AD203B41FA5}">
                      <a16:colId xmlns:a16="http://schemas.microsoft.com/office/drawing/2014/main" val="20001"/>
                    </a:ext>
                  </a:extLst>
                </a:gridCol>
                <a:gridCol w="333386">
                  <a:extLst>
                    <a:ext uri="{9D8B030D-6E8A-4147-A177-3AD203B41FA5}">
                      <a16:colId xmlns:a16="http://schemas.microsoft.com/office/drawing/2014/main" val="20002"/>
                    </a:ext>
                  </a:extLst>
                </a:gridCol>
                <a:gridCol w="333386">
                  <a:extLst>
                    <a:ext uri="{9D8B030D-6E8A-4147-A177-3AD203B41FA5}">
                      <a16:colId xmlns:a16="http://schemas.microsoft.com/office/drawing/2014/main" val="20003"/>
                    </a:ext>
                  </a:extLst>
                </a:gridCol>
                <a:gridCol w="333386">
                  <a:extLst>
                    <a:ext uri="{9D8B030D-6E8A-4147-A177-3AD203B41FA5}">
                      <a16:colId xmlns:a16="http://schemas.microsoft.com/office/drawing/2014/main" val="20004"/>
                    </a:ext>
                  </a:extLst>
                </a:gridCol>
                <a:gridCol w="333386">
                  <a:extLst>
                    <a:ext uri="{9D8B030D-6E8A-4147-A177-3AD203B41FA5}">
                      <a16:colId xmlns:a16="http://schemas.microsoft.com/office/drawing/2014/main" val="20005"/>
                    </a:ext>
                  </a:extLst>
                </a:gridCol>
                <a:gridCol w="333386">
                  <a:extLst>
                    <a:ext uri="{9D8B030D-6E8A-4147-A177-3AD203B41FA5}">
                      <a16:colId xmlns:a16="http://schemas.microsoft.com/office/drawing/2014/main" val="20006"/>
                    </a:ext>
                  </a:extLst>
                </a:gridCol>
                <a:gridCol w="333386">
                  <a:extLst>
                    <a:ext uri="{9D8B030D-6E8A-4147-A177-3AD203B41FA5}">
                      <a16:colId xmlns:a16="http://schemas.microsoft.com/office/drawing/2014/main" val="20007"/>
                    </a:ext>
                  </a:extLst>
                </a:gridCol>
                <a:gridCol w="333386">
                  <a:extLst>
                    <a:ext uri="{9D8B030D-6E8A-4147-A177-3AD203B41FA5}">
                      <a16:colId xmlns:a16="http://schemas.microsoft.com/office/drawing/2014/main" val="20008"/>
                    </a:ext>
                  </a:extLst>
                </a:gridCol>
                <a:gridCol w="333386">
                  <a:extLst>
                    <a:ext uri="{9D8B030D-6E8A-4147-A177-3AD203B41FA5}">
                      <a16:colId xmlns:a16="http://schemas.microsoft.com/office/drawing/2014/main" val="20009"/>
                    </a:ext>
                  </a:extLst>
                </a:gridCol>
              </a:tblGrid>
              <a:tr h="278130">
                <a:tc>
                  <a:txBody>
                    <a:bodyPr/>
                    <a:lstStyle/>
                    <a:p>
                      <a:r>
                        <a:rPr lang="de-DE" sz="1100" dirty="0"/>
                        <a:t>A</a:t>
                      </a:r>
                    </a:p>
                  </a:txBody>
                  <a:tcPr marL="108000" marR="68580" marT="34290" marB="34290">
                    <a:solidFill>
                      <a:schemeClr val="accent2">
                        <a:lumMod val="60000"/>
                        <a:lumOff val="40000"/>
                      </a:schemeClr>
                    </a:solidFill>
                  </a:tcPr>
                </a:tc>
                <a:tc>
                  <a:txBody>
                    <a:bodyPr/>
                    <a:lstStyle/>
                    <a:p>
                      <a:r>
                        <a:rPr lang="de-DE" sz="1100" dirty="0"/>
                        <a:t>B</a:t>
                      </a:r>
                    </a:p>
                  </a:txBody>
                  <a:tcPr marL="108000" marR="68580" marT="34290" marB="34290">
                    <a:solidFill>
                      <a:schemeClr val="accent2">
                        <a:lumMod val="60000"/>
                        <a:lumOff val="40000"/>
                      </a:schemeClr>
                    </a:solidFill>
                  </a:tcPr>
                </a:tc>
                <a:tc>
                  <a:txBody>
                    <a:bodyPr/>
                    <a:lstStyle/>
                    <a:p>
                      <a:r>
                        <a:rPr lang="de-DE" sz="1100" dirty="0"/>
                        <a:t>C</a:t>
                      </a:r>
                    </a:p>
                  </a:txBody>
                  <a:tcPr marL="108000" marR="68580" marT="34290" marB="34290">
                    <a:solidFill>
                      <a:schemeClr val="accent2">
                        <a:lumMod val="60000"/>
                        <a:lumOff val="40000"/>
                      </a:schemeClr>
                    </a:solidFill>
                  </a:tcPr>
                </a:tc>
                <a:tc>
                  <a:txBody>
                    <a:bodyPr/>
                    <a:lstStyle/>
                    <a:p>
                      <a:r>
                        <a:rPr lang="de-DE" sz="1100" dirty="0"/>
                        <a:t>D</a:t>
                      </a:r>
                    </a:p>
                  </a:txBody>
                  <a:tcPr marL="108000" marR="68580" marT="34290" marB="34290">
                    <a:solidFill>
                      <a:schemeClr val="accent2">
                        <a:lumMod val="60000"/>
                        <a:lumOff val="40000"/>
                      </a:schemeClr>
                    </a:solidFill>
                  </a:tcPr>
                </a:tc>
                <a:tc>
                  <a:txBody>
                    <a:bodyPr/>
                    <a:lstStyle/>
                    <a:p>
                      <a:r>
                        <a:rPr lang="de-DE" sz="1100" dirty="0"/>
                        <a:t>E</a:t>
                      </a:r>
                    </a:p>
                  </a:txBody>
                  <a:tcPr marL="108000" marR="68580" marT="34290" marB="34290">
                    <a:solidFill>
                      <a:schemeClr val="accent2">
                        <a:lumMod val="60000"/>
                        <a:lumOff val="40000"/>
                      </a:schemeClr>
                    </a:solidFill>
                  </a:tcPr>
                </a:tc>
                <a:tc>
                  <a:txBody>
                    <a:bodyPr/>
                    <a:lstStyle/>
                    <a:p>
                      <a:r>
                        <a:rPr lang="de-DE" sz="1100" dirty="0"/>
                        <a:t>F</a:t>
                      </a:r>
                    </a:p>
                  </a:txBody>
                  <a:tcPr marL="108000" marR="68580" marT="34290" marB="34290">
                    <a:solidFill>
                      <a:schemeClr val="accent2">
                        <a:lumMod val="60000"/>
                        <a:lumOff val="40000"/>
                      </a:schemeClr>
                    </a:solidFill>
                  </a:tcPr>
                </a:tc>
                <a:tc>
                  <a:txBody>
                    <a:bodyPr/>
                    <a:lstStyle/>
                    <a:p>
                      <a:r>
                        <a:rPr lang="de-DE" sz="1100" dirty="0"/>
                        <a:t>G</a:t>
                      </a:r>
                    </a:p>
                  </a:txBody>
                  <a:tcPr marL="108000" marR="68580" marT="34290" marB="34290">
                    <a:solidFill>
                      <a:schemeClr val="accent2">
                        <a:lumMod val="60000"/>
                        <a:lumOff val="40000"/>
                      </a:schemeClr>
                    </a:solidFill>
                  </a:tcPr>
                </a:tc>
                <a:tc>
                  <a:txBody>
                    <a:bodyPr/>
                    <a:lstStyle/>
                    <a:p>
                      <a:r>
                        <a:rPr lang="de-DE" sz="1100" dirty="0"/>
                        <a:t>H</a:t>
                      </a:r>
                    </a:p>
                  </a:txBody>
                  <a:tcPr marL="108000" marR="68580" marT="34290" marB="34290">
                    <a:solidFill>
                      <a:schemeClr val="accent2">
                        <a:lumMod val="60000"/>
                        <a:lumOff val="40000"/>
                      </a:schemeClr>
                    </a:solidFill>
                  </a:tcPr>
                </a:tc>
                <a:tc>
                  <a:txBody>
                    <a:bodyPr/>
                    <a:lstStyle/>
                    <a:p>
                      <a:r>
                        <a:rPr lang="de-DE" sz="1100" dirty="0"/>
                        <a:t>I</a:t>
                      </a:r>
                    </a:p>
                  </a:txBody>
                  <a:tcPr marL="108000" marR="68580" marT="34290" marB="34290">
                    <a:solidFill>
                      <a:schemeClr val="accent2">
                        <a:lumMod val="60000"/>
                        <a:lumOff val="40000"/>
                      </a:schemeClr>
                    </a:solidFill>
                  </a:tcPr>
                </a:tc>
                <a:tc>
                  <a:txBody>
                    <a:bodyPr/>
                    <a:lstStyle/>
                    <a:p>
                      <a:r>
                        <a:rPr lang="de-DE" sz="1100" dirty="0"/>
                        <a:t>J</a:t>
                      </a:r>
                    </a:p>
                  </a:txBody>
                  <a:tcPr marL="108000" marR="68580" marT="34290" marB="34290">
                    <a:solidFill>
                      <a:schemeClr val="accent2">
                        <a:lumMod val="60000"/>
                        <a:lumOff val="40000"/>
                      </a:schemeClr>
                    </a:solidFill>
                  </a:tcPr>
                </a:tc>
                <a:extLst>
                  <a:ext uri="{0D108BD9-81ED-4DB2-BD59-A6C34878D82A}">
                    <a16:rowId xmlns:a16="http://schemas.microsoft.com/office/drawing/2014/main" val="10000"/>
                  </a:ext>
                </a:extLst>
              </a:tr>
            </a:tbl>
          </a:graphicData>
        </a:graphic>
      </p:graphicFrame>
      <p:graphicFrame>
        <p:nvGraphicFramePr>
          <p:cNvPr id="7" name="Tabelle 6"/>
          <p:cNvGraphicFramePr>
            <a:graphicFrameLocks noGrp="1"/>
          </p:cNvGraphicFramePr>
          <p:nvPr>
            <p:extLst/>
          </p:nvPr>
        </p:nvGraphicFramePr>
        <p:xfrm>
          <a:off x="5125693" y="2442120"/>
          <a:ext cx="2000316" cy="278130"/>
        </p:xfrm>
        <a:graphic>
          <a:graphicData uri="http://schemas.openxmlformats.org/drawingml/2006/table">
            <a:tbl>
              <a:tblPr firstRow="1" bandRow="1">
                <a:tableStyleId>{5C22544A-7EE6-4342-B048-85BDC9FD1C3A}</a:tableStyleId>
              </a:tblPr>
              <a:tblGrid>
                <a:gridCol w="333386">
                  <a:extLst>
                    <a:ext uri="{9D8B030D-6E8A-4147-A177-3AD203B41FA5}">
                      <a16:colId xmlns:a16="http://schemas.microsoft.com/office/drawing/2014/main" val="20000"/>
                    </a:ext>
                  </a:extLst>
                </a:gridCol>
                <a:gridCol w="333386">
                  <a:extLst>
                    <a:ext uri="{9D8B030D-6E8A-4147-A177-3AD203B41FA5}">
                      <a16:colId xmlns:a16="http://schemas.microsoft.com/office/drawing/2014/main" val="20001"/>
                    </a:ext>
                  </a:extLst>
                </a:gridCol>
                <a:gridCol w="333386">
                  <a:extLst>
                    <a:ext uri="{9D8B030D-6E8A-4147-A177-3AD203B41FA5}">
                      <a16:colId xmlns:a16="http://schemas.microsoft.com/office/drawing/2014/main" val="20002"/>
                    </a:ext>
                  </a:extLst>
                </a:gridCol>
                <a:gridCol w="333386">
                  <a:extLst>
                    <a:ext uri="{9D8B030D-6E8A-4147-A177-3AD203B41FA5}">
                      <a16:colId xmlns:a16="http://schemas.microsoft.com/office/drawing/2014/main" val="20003"/>
                    </a:ext>
                  </a:extLst>
                </a:gridCol>
                <a:gridCol w="333386">
                  <a:extLst>
                    <a:ext uri="{9D8B030D-6E8A-4147-A177-3AD203B41FA5}">
                      <a16:colId xmlns:a16="http://schemas.microsoft.com/office/drawing/2014/main" val="20004"/>
                    </a:ext>
                  </a:extLst>
                </a:gridCol>
                <a:gridCol w="333386">
                  <a:extLst>
                    <a:ext uri="{9D8B030D-6E8A-4147-A177-3AD203B41FA5}">
                      <a16:colId xmlns:a16="http://schemas.microsoft.com/office/drawing/2014/main" val="20005"/>
                    </a:ext>
                  </a:extLst>
                </a:gridCol>
              </a:tblGrid>
              <a:tr h="278130">
                <a:tc>
                  <a:txBody>
                    <a:bodyPr/>
                    <a:lstStyle/>
                    <a:p>
                      <a:r>
                        <a:rPr lang="de-DE" sz="1100" dirty="0"/>
                        <a:t>Z</a:t>
                      </a:r>
                    </a:p>
                  </a:txBody>
                  <a:tcPr marL="108000" marR="68580" marT="34290" marB="34290">
                    <a:solidFill>
                      <a:schemeClr val="accent2">
                        <a:lumMod val="40000"/>
                        <a:lumOff val="60000"/>
                      </a:schemeClr>
                    </a:solidFill>
                  </a:tcPr>
                </a:tc>
                <a:tc>
                  <a:txBody>
                    <a:bodyPr/>
                    <a:lstStyle/>
                    <a:p>
                      <a:r>
                        <a:rPr lang="de-DE" sz="1100" dirty="0"/>
                        <a:t>Y</a:t>
                      </a:r>
                    </a:p>
                  </a:txBody>
                  <a:tcPr marL="108000" marR="68580" marT="34290" marB="34290">
                    <a:solidFill>
                      <a:schemeClr val="accent2">
                        <a:lumMod val="40000"/>
                        <a:lumOff val="60000"/>
                      </a:schemeClr>
                    </a:solidFill>
                  </a:tcPr>
                </a:tc>
                <a:tc>
                  <a:txBody>
                    <a:bodyPr/>
                    <a:lstStyle/>
                    <a:p>
                      <a:r>
                        <a:rPr lang="de-DE" sz="1100" dirty="0"/>
                        <a:t>X</a:t>
                      </a:r>
                    </a:p>
                  </a:txBody>
                  <a:tcPr marL="108000" marR="68580" marT="34290" marB="34290">
                    <a:solidFill>
                      <a:schemeClr val="accent2">
                        <a:lumMod val="40000"/>
                        <a:lumOff val="60000"/>
                      </a:schemeClr>
                    </a:solidFill>
                  </a:tcPr>
                </a:tc>
                <a:tc>
                  <a:txBody>
                    <a:bodyPr/>
                    <a:lstStyle/>
                    <a:p>
                      <a:r>
                        <a:rPr lang="de-DE" sz="1100" dirty="0"/>
                        <a:t>W</a:t>
                      </a:r>
                    </a:p>
                  </a:txBody>
                  <a:tcPr marL="108000" marR="68580" marT="34290" marB="34290">
                    <a:solidFill>
                      <a:schemeClr val="accent2">
                        <a:lumMod val="40000"/>
                        <a:lumOff val="60000"/>
                      </a:schemeClr>
                    </a:solidFill>
                  </a:tcPr>
                </a:tc>
                <a:tc>
                  <a:txBody>
                    <a:bodyPr/>
                    <a:lstStyle/>
                    <a:p>
                      <a:r>
                        <a:rPr lang="de-DE" sz="1100" dirty="0"/>
                        <a:t>V</a:t>
                      </a:r>
                    </a:p>
                  </a:txBody>
                  <a:tcPr marL="108000" marR="68580" marT="34290" marB="34290">
                    <a:solidFill>
                      <a:schemeClr val="accent2">
                        <a:lumMod val="40000"/>
                        <a:lumOff val="60000"/>
                      </a:schemeClr>
                    </a:solidFill>
                  </a:tcPr>
                </a:tc>
                <a:tc>
                  <a:txBody>
                    <a:bodyPr/>
                    <a:lstStyle/>
                    <a:p>
                      <a:r>
                        <a:rPr lang="de-DE" sz="1100" dirty="0"/>
                        <a:t>U</a:t>
                      </a:r>
                    </a:p>
                  </a:txBody>
                  <a:tcPr marL="108000" marR="68580" marT="34290" marB="34290">
                    <a:solidFill>
                      <a:schemeClr val="accent2">
                        <a:lumMod val="40000"/>
                        <a:lumOff val="60000"/>
                      </a:schemeClr>
                    </a:solidFill>
                  </a:tcPr>
                </a:tc>
                <a:extLst>
                  <a:ext uri="{0D108BD9-81ED-4DB2-BD59-A6C34878D82A}">
                    <a16:rowId xmlns:a16="http://schemas.microsoft.com/office/drawing/2014/main" val="10000"/>
                  </a:ext>
                </a:extLst>
              </a:tr>
            </a:tbl>
          </a:graphicData>
        </a:graphic>
      </p:graphicFrame>
      <p:graphicFrame>
        <p:nvGraphicFramePr>
          <p:cNvPr id="8" name="Tabelle 7"/>
          <p:cNvGraphicFramePr>
            <a:graphicFrameLocks noGrp="1"/>
          </p:cNvGraphicFramePr>
          <p:nvPr>
            <p:extLst/>
          </p:nvPr>
        </p:nvGraphicFramePr>
        <p:xfrm>
          <a:off x="5625773" y="2887407"/>
          <a:ext cx="1000158" cy="278130"/>
        </p:xfrm>
        <a:graphic>
          <a:graphicData uri="http://schemas.openxmlformats.org/drawingml/2006/table">
            <a:tbl>
              <a:tblPr firstRow="1" bandRow="1">
                <a:tableStyleId>{5C22544A-7EE6-4342-B048-85BDC9FD1C3A}</a:tableStyleId>
              </a:tblPr>
              <a:tblGrid>
                <a:gridCol w="333386">
                  <a:extLst>
                    <a:ext uri="{9D8B030D-6E8A-4147-A177-3AD203B41FA5}">
                      <a16:colId xmlns:a16="http://schemas.microsoft.com/office/drawing/2014/main" val="20000"/>
                    </a:ext>
                  </a:extLst>
                </a:gridCol>
                <a:gridCol w="333386">
                  <a:extLst>
                    <a:ext uri="{9D8B030D-6E8A-4147-A177-3AD203B41FA5}">
                      <a16:colId xmlns:a16="http://schemas.microsoft.com/office/drawing/2014/main" val="20001"/>
                    </a:ext>
                  </a:extLst>
                </a:gridCol>
                <a:gridCol w="333386">
                  <a:extLst>
                    <a:ext uri="{9D8B030D-6E8A-4147-A177-3AD203B41FA5}">
                      <a16:colId xmlns:a16="http://schemas.microsoft.com/office/drawing/2014/main" val="20002"/>
                    </a:ext>
                  </a:extLst>
                </a:gridCol>
              </a:tblGrid>
              <a:tr h="278130">
                <a:tc>
                  <a:txBody>
                    <a:bodyPr/>
                    <a:lstStyle/>
                    <a:p>
                      <a:r>
                        <a:rPr lang="de-DE" sz="1100" dirty="0"/>
                        <a:t>Z</a:t>
                      </a:r>
                    </a:p>
                  </a:txBody>
                  <a:tcPr marL="108000" marR="68580" marT="34290" marB="34290">
                    <a:solidFill>
                      <a:schemeClr val="accent2">
                        <a:lumMod val="20000"/>
                        <a:lumOff val="80000"/>
                      </a:schemeClr>
                    </a:solidFill>
                  </a:tcPr>
                </a:tc>
                <a:tc>
                  <a:txBody>
                    <a:bodyPr/>
                    <a:lstStyle/>
                    <a:p>
                      <a:r>
                        <a:rPr lang="de-DE" sz="1100" dirty="0"/>
                        <a:t>Y</a:t>
                      </a:r>
                    </a:p>
                  </a:txBody>
                  <a:tcPr marL="108000" marR="68580" marT="34290" marB="34290">
                    <a:solidFill>
                      <a:schemeClr val="accent2">
                        <a:lumMod val="20000"/>
                        <a:lumOff val="80000"/>
                      </a:schemeClr>
                    </a:solidFill>
                  </a:tcPr>
                </a:tc>
                <a:tc>
                  <a:txBody>
                    <a:bodyPr/>
                    <a:lstStyle/>
                    <a:p>
                      <a:r>
                        <a:rPr lang="de-DE" sz="1100" dirty="0"/>
                        <a:t>X</a:t>
                      </a:r>
                    </a:p>
                  </a:txBody>
                  <a:tcPr marL="108000" marR="68580" marT="34290" marB="34290">
                    <a:solidFill>
                      <a:schemeClr val="accent2">
                        <a:lumMod val="20000"/>
                        <a:lumOff val="80000"/>
                      </a:schemeClr>
                    </a:solidFill>
                  </a:tcPr>
                </a:tc>
                <a:extLst>
                  <a:ext uri="{0D108BD9-81ED-4DB2-BD59-A6C34878D82A}">
                    <a16:rowId xmlns:a16="http://schemas.microsoft.com/office/drawing/2014/main" val="10000"/>
                  </a:ext>
                </a:extLst>
              </a:tr>
            </a:tbl>
          </a:graphicData>
        </a:graphic>
      </p:graphicFrame>
      <p:graphicFrame>
        <p:nvGraphicFramePr>
          <p:cNvPr id="9" name="Tabelle 8"/>
          <p:cNvGraphicFramePr>
            <a:graphicFrameLocks noGrp="1"/>
          </p:cNvGraphicFramePr>
          <p:nvPr>
            <p:extLst/>
          </p:nvPr>
        </p:nvGraphicFramePr>
        <p:xfrm>
          <a:off x="5959159" y="3321990"/>
          <a:ext cx="333386" cy="278130"/>
        </p:xfrm>
        <a:graphic>
          <a:graphicData uri="http://schemas.openxmlformats.org/drawingml/2006/table">
            <a:tbl>
              <a:tblPr firstRow="1" bandRow="1">
                <a:tableStyleId>{5C22544A-7EE6-4342-B048-85BDC9FD1C3A}</a:tableStyleId>
              </a:tblPr>
              <a:tblGrid>
                <a:gridCol w="333386">
                  <a:extLst>
                    <a:ext uri="{9D8B030D-6E8A-4147-A177-3AD203B41FA5}">
                      <a16:colId xmlns:a16="http://schemas.microsoft.com/office/drawing/2014/main" val="20000"/>
                    </a:ext>
                  </a:extLst>
                </a:gridCol>
              </a:tblGrid>
              <a:tr h="278130">
                <a:tc>
                  <a:txBody>
                    <a:bodyPr/>
                    <a:lstStyle/>
                    <a:p>
                      <a:r>
                        <a:rPr lang="de-DE" sz="1100" dirty="0"/>
                        <a:t>Z</a:t>
                      </a:r>
                    </a:p>
                  </a:txBody>
                  <a:tcPr marL="108000" marR="68580" marT="34290" marB="34290">
                    <a:solidFill>
                      <a:schemeClr val="accent2"/>
                    </a:solidFill>
                  </a:tcPr>
                </a:tc>
                <a:extLst>
                  <a:ext uri="{0D108BD9-81ED-4DB2-BD59-A6C34878D82A}">
                    <a16:rowId xmlns:a16="http://schemas.microsoft.com/office/drawing/2014/main" val="10000"/>
                  </a:ext>
                </a:extLst>
              </a:tr>
            </a:tbl>
          </a:graphicData>
        </a:graphic>
      </p:graphicFrame>
      <p:sp>
        <p:nvSpPr>
          <p:cNvPr id="10" name="Textfeld 9"/>
          <p:cNvSpPr txBox="1"/>
          <p:nvPr/>
        </p:nvSpPr>
        <p:spPr>
          <a:xfrm>
            <a:off x="4384385" y="1560504"/>
            <a:ext cx="1511952" cy="307777"/>
          </a:xfrm>
          <a:prstGeom prst="rect">
            <a:avLst/>
          </a:prstGeom>
          <a:noFill/>
        </p:spPr>
        <p:txBody>
          <a:bodyPr wrap="none" rtlCol="0">
            <a:spAutoFit/>
          </a:bodyPr>
          <a:lstStyle/>
          <a:p>
            <a:r>
              <a:rPr lang="en-US" dirty="0">
                <a:solidFill>
                  <a:schemeClr val="tx2">
                    <a:lumMod val="50000"/>
                  </a:schemeClr>
                </a:solidFill>
                <a:latin typeface="Helvetica Neue Medium" charset="0"/>
                <a:ea typeface="Helvetica Neue Medium" charset="0"/>
                <a:cs typeface="Helvetica Neue Medium" charset="0"/>
              </a:rPr>
              <a:t>Partitioned</a:t>
            </a:r>
            <a:r>
              <a:rPr lang="en-US" sz="1050" dirty="0">
                <a:latin typeface="Helvetica Neue Medium" charset="0"/>
                <a:ea typeface="Helvetica Neue Medium" charset="0"/>
                <a:cs typeface="Helvetica Neue Medium" charset="0"/>
              </a:rPr>
              <a:t> </a:t>
            </a:r>
            <a:r>
              <a:rPr lang="en-US" dirty="0">
                <a:solidFill>
                  <a:schemeClr val="tx2">
                    <a:lumMod val="50000"/>
                  </a:schemeClr>
                </a:solidFill>
                <a:latin typeface="Helvetica Neue Medium" charset="0"/>
                <a:ea typeface="Helvetica Neue Medium" charset="0"/>
                <a:cs typeface="Helvetica Neue Medium" charset="0"/>
              </a:rPr>
              <a:t>RDD</a:t>
            </a:r>
          </a:p>
        </p:txBody>
      </p:sp>
      <p:sp>
        <p:nvSpPr>
          <p:cNvPr id="11" name="Freihandform 10"/>
          <p:cNvSpPr/>
          <p:nvPr/>
        </p:nvSpPr>
        <p:spPr>
          <a:xfrm>
            <a:off x="7588974" y="2188529"/>
            <a:ext cx="505566" cy="407194"/>
          </a:xfrm>
          <a:custGeom>
            <a:avLst/>
            <a:gdLst>
              <a:gd name="connsiteX0" fmla="*/ 514350 w 674088"/>
              <a:gd name="connsiteY0" fmla="*/ 0 h 542925"/>
              <a:gd name="connsiteX1" fmla="*/ 642937 w 674088"/>
              <a:gd name="connsiteY1" fmla="*/ 442912 h 542925"/>
              <a:gd name="connsiteX2" fmla="*/ 0 w 674088"/>
              <a:gd name="connsiteY2" fmla="*/ 542925 h 542925"/>
              <a:gd name="connsiteX3" fmla="*/ 0 w 674088"/>
              <a:gd name="connsiteY3" fmla="*/ 542925 h 542925"/>
            </a:gdLst>
            <a:ahLst/>
            <a:cxnLst>
              <a:cxn ang="0">
                <a:pos x="connsiteX0" y="connsiteY0"/>
              </a:cxn>
              <a:cxn ang="0">
                <a:pos x="connsiteX1" y="connsiteY1"/>
              </a:cxn>
              <a:cxn ang="0">
                <a:pos x="connsiteX2" y="connsiteY2"/>
              </a:cxn>
              <a:cxn ang="0">
                <a:pos x="connsiteX3" y="connsiteY3"/>
              </a:cxn>
            </a:cxnLst>
            <a:rect l="l" t="t" r="r" b="b"/>
            <a:pathLst>
              <a:path w="674088" h="542925">
                <a:moveTo>
                  <a:pt x="514350" y="0"/>
                </a:moveTo>
                <a:cubicBezTo>
                  <a:pt x="621506" y="176212"/>
                  <a:pt x="728662" y="352425"/>
                  <a:pt x="642937" y="442912"/>
                </a:cubicBezTo>
                <a:cubicBezTo>
                  <a:pt x="557212" y="533400"/>
                  <a:pt x="0" y="542925"/>
                  <a:pt x="0" y="542925"/>
                </a:cubicBezTo>
                <a:lnTo>
                  <a:pt x="0" y="542925"/>
                </a:ln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Textfeld 11"/>
          <p:cNvSpPr txBox="1"/>
          <p:nvPr/>
        </p:nvSpPr>
        <p:spPr>
          <a:xfrm>
            <a:off x="8141483" y="2328828"/>
            <a:ext cx="529312" cy="307777"/>
          </a:xfrm>
          <a:prstGeom prst="rect">
            <a:avLst/>
          </a:prstGeom>
          <a:noFill/>
        </p:spPr>
        <p:txBody>
          <a:bodyPr wrap="none" rtlCol="0">
            <a:spAutoFit/>
          </a:bodyPr>
          <a:lstStyle/>
          <a:p>
            <a:r>
              <a:rPr lang="en-US" dirty="0">
                <a:solidFill>
                  <a:schemeClr val="tx2">
                    <a:lumMod val="50000"/>
                  </a:schemeClr>
                </a:solidFill>
                <a:latin typeface="Helvetica Neue Light"/>
                <a:cs typeface="Helvetica Neue Light"/>
              </a:rPr>
              <a:t>map</a:t>
            </a:r>
          </a:p>
        </p:txBody>
      </p:sp>
      <p:sp>
        <p:nvSpPr>
          <p:cNvPr id="13" name="Freihandform 12"/>
          <p:cNvSpPr/>
          <p:nvPr/>
        </p:nvSpPr>
        <p:spPr>
          <a:xfrm>
            <a:off x="6873228" y="2669324"/>
            <a:ext cx="505566" cy="407194"/>
          </a:xfrm>
          <a:custGeom>
            <a:avLst/>
            <a:gdLst>
              <a:gd name="connsiteX0" fmla="*/ 514350 w 674088"/>
              <a:gd name="connsiteY0" fmla="*/ 0 h 542925"/>
              <a:gd name="connsiteX1" fmla="*/ 642937 w 674088"/>
              <a:gd name="connsiteY1" fmla="*/ 442912 h 542925"/>
              <a:gd name="connsiteX2" fmla="*/ 0 w 674088"/>
              <a:gd name="connsiteY2" fmla="*/ 542925 h 542925"/>
              <a:gd name="connsiteX3" fmla="*/ 0 w 674088"/>
              <a:gd name="connsiteY3" fmla="*/ 542925 h 542925"/>
            </a:gdLst>
            <a:ahLst/>
            <a:cxnLst>
              <a:cxn ang="0">
                <a:pos x="connsiteX0" y="connsiteY0"/>
              </a:cxn>
              <a:cxn ang="0">
                <a:pos x="connsiteX1" y="connsiteY1"/>
              </a:cxn>
              <a:cxn ang="0">
                <a:pos x="connsiteX2" y="connsiteY2"/>
              </a:cxn>
              <a:cxn ang="0">
                <a:pos x="connsiteX3" y="connsiteY3"/>
              </a:cxn>
            </a:cxnLst>
            <a:rect l="l" t="t" r="r" b="b"/>
            <a:pathLst>
              <a:path w="674088" h="542925">
                <a:moveTo>
                  <a:pt x="514350" y="0"/>
                </a:moveTo>
                <a:cubicBezTo>
                  <a:pt x="621506" y="176212"/>
                  <a:pt x="728662" y="352425"/>
                  <a:pt x="642937" y="442912"/>
                </a:cubicBezTo>
                <a:cubicBezTo>
                  <a:pt x="557212" y="533400"/>
                  <a:pt x="0" y="542925"/>
                  <a:pt x="0" y="542925"/>
                </a:cubicBezTo>
                <a:lnTo>
                  <a:pt x="0" y="542925"/>
                </a:ln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4" name="Textfeld 13"/>
          <p:cNvSpPr txBox="1"/>
          <p:nvPr/>
        </p:nvSpPr>
        <p:spPr>
          <a:xfrm>
            <a:off x="7406713" y="2818398"/>
            <a:ext cx="500458" cy="307777"/>
          </a:xfrm>
          <a:prstGeom prst="rect">
            <a:avLst/>
          </a:prstGeom>
          <a:noFill/>
        </p:spPr>
        <p:txBody>
          <a:bodyPr wrap="none" rtlCol="0">
            <a:spAutoFit/>
          </a:bodyPr>
          <a:lstStyle/>
          <a:p>
            <a:r>
              <a:rPr lang="en-US" dirty="0">
                <a:solidFill>
                  <a:schemeClr val="tx2">
                    <a:lumMod val="50000"/>
                  </a:schemeClr>
                </a:solidFill>
                <a:latin typeface="Helvetica Neue Light"/>
                <a:cs typeface="Helvetica Neue Light"/>
              </a:rPr>
              <a:t>filter</a:t>
            </a:r>
          </a:p>
        </p:txBody>
      </p:sp>
      <p:grpSp>
        <p:nvGrpSpPr>
          <p:cNvPr id="17" name="Gruppierung 16"/>
          <p:cNvGrpSpPr/>
          <p:nvPr/>
        </p:nvGrpSpPr>
        <p:grpSpPr>
          <a:xfrm>
            <a:off x="6371132" y="3168427"/>
            <a:ext cx="1298151" cy="421927"/>
            <a:chOff x="8436066" y="3687313"/>
            <a:chExt cx="1730869" cy="562569"/>
          </a:xfrm>
        </p:grpSpPr>
        <p:sp>
          <p:nvSpPr>
            <p:cNvPr id="15" name="Freihandform 14"/>
            <p:cNvSpPr/>
            <p:nvPr/>
          </p:nvSpPr>
          <p:spPr>
            <a:xfrm>
              <a:off x="8436066" y="3687313"/>
              <a:ext cx="674088" cy="542925"/>
            </a:xfrm>
            <a:custGeom>
              <a:avLst/>
              <a:gdLst>
                <a:gd name="connsiteX0" fmla="*/ 514350 w 674088"/>
                <a:gd name="connsiteY0" fmla="*/ 0 h 542925"/>
                <a:gd name="connsiteX1" fmla="*/ 642937 w 674088"/>
                <a:gd name="connsiteY1" fmla="*/ 442912 h 542925"/>
                <a:gd name="connsiteX2" fmla="*/ 0 w 674088"/>
                <a:gd name="connsiteY2" fmla="*/ 542925 h 542925"/>
                <a:gd name="connsiteX3" fmla="*/ 0 w 674088"/>
                <a:gd name="connsiteY3" fmla="*/ 542925 h 542925"/>
              </a:gdLst>
              <a:ahLst/>
              <a:cxnLst>
                <a:cxn ang="0">
                  <a:pos x="connsiteX0" y="connsiteY0"/>
                </a:cxn>
                <a:cxn ang="0">
                  <a:pos x="connsiteX1" y="connsiteY1"/>
                </a:cxn>
                <a:cxn ang="0">
                  <a:pos x="connsiteX2" y="connsiteY2"/>
                </a:cxn>
                <a:cxn ang="0">
                  <a:pos x="connsiteX3" y="connsiteY3"/>
                </a:cxn>
              </a:cxnLst>
              <a:rect l="l" t="t" r="r" b="b"/>
              <a:pathLst>
                <a:path w="674088" h="542925">
                  <a:moveTo>
                    <a:pt x="514350" y="0"/>
                  </a:moveTo>
                  <a:cubicBezTo>
                    <a:pt x="621506" y="176212"/>
                    <a:pt x="728662" y="352425"/>
                    <a:pt x="642937" y="442912"/>
                  </a:cubicBezTo>
                  <a:cubicBezTo>
                    <a:pt x="557212" y="533400"/>
                    <a:pt x="0" y="542925"/>
                    <a:pt x="0" y="542925"/>
                  </a:cubicBezTo>
                  <a:lnTo>
                    <a:pt x="0" y="542925"/>
                  </a:ln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6" name="Textfeld 15"/>
            <p:cNvSpPr txBox="1"/>
            <p:nvPr/>
          </p:nvSpPr>
          <p:spPr>
            <a:xfrm>
              <a:off x="9208980" y="3839513"/>
              <a:ext cx="957955" cy="410369"/>
            </a:xfrm>
            <a:prstGeom prst="rect">
              <a:avLst/>
            </a:prstGeom>
            <a:noFill/>
          </p:spPr>
          <p:txBody>
            <a:bodyPr wrap="none" rtlCol="0">
              <a:spAutoFit/>
            </a:bodyPr>
            <a:lstStyle/>
            <a:p>
              <a:r>
                <a:rPr lang="en-US" dirty="0">
                  <a:solidFill>
                    <a:schemeClr val="tx2">
                      <a:lumMod val="50000"/>
                    </a:schemeClr>
                  </a:solidFill>
                  <a:latin typeface="Helvetica Neue Light"/>
                  <a:cs typeface="Helvetica Neue Light"/>
                </a:rPr>
                <a:t>reduce</a:t>
              </a:r>
            </a:p>
          </p:txBody>
        </p:sp>
      </p:grpSp>
      <p:sp>
        <p:nvSpPr>
          <p:cNvPr id="18" name="Rectangle 17"/>
          <p:cNvSpPr/>
          <p:nvPr/>
        </p:nvSpPr>
        <p:spPr>
          <a:xfrm>
            <a:off x="4458922" y="4292324"/>
            <a:ext cx="3411511" cy="369332"/>
          </a:xfrm>
          <a:prstGeom prst="rect">
            <a:avLst/>
          </a:prstGeom>
          <a:solidFill>
            <a:schemeClr val="accent1"/>
          </a:solidFill>
        </p:spPr>
        <p:txBody>
          <a:bodyPr wrap="none">
            <a:spAutoFit/>
          </a:bodyPr>
          <a:lstStyle/>
          <a:p>
            <a:r>
              <a:rPr lang="en-US" sz="1800" dirty="0">
                <a:solidFill>
                  <a:schemeClr val="bg2"/>
                </a:solidFill>
                <a:latin typeface="Helvetica Neue Medium" charset="0"/>
                <a:ea typeface="Helvetica Neue Medium" charset="0"/>
                <a:cs typeface="Helvetica Neue Medium" charset="0"/>
              </a:rPr>
              <a:t>Transformations are state less</a:t>
            </a:r>
          </a:p>
        </p:txBody>
      </p:sp>
      <p:sp>
        <p:nvSpPr>
          <p:cNvPr id="20" name="Textfeld 11"/>
          <p:cNvSpPr txBox="1"/>
          <p:nvPr/>
        </p:nvSpPr>
        <p:spPr>
          <a:xfrm>
            <a:off x="2510458" y="2676027"/>
            <a:ext cx="2191626" cy="307777"/>
          </a:xfrm>
          <a:prstGeom prst="rect">
            <a:avLst/>
          </a:prstGeom>
          <a:noFill/>
        </p:spPr>
        <p:txBody>
          <a:bodyPr wrap="none" rtlCol="0">
            <a:spAutoFit/>
          </a:bodyPr>
          <a:lstStyle/>
          <a:p>
            <a:r>
              <a:rPr lang="en-US" dirty="0">
                <a:solidFill>
                  <a:schemeClr val="tx2">
                    <a:lumMod val="50000"/>
                  </a:schemeClr>
                </a:solidFill>
                <a:latin typeface="Helvetica Neue Light"/>
                <a:cs typeface="Helvetica Neue Light"/>
              </a:rPr>
              <a:t>Immutable In and Outputs</a:t>
            </a:r>
          </a:p>
        </p:txBody>
      </p:sp>
    </p:spTree>
    <p:extLst>
      <p:ext uri="{BB962C8B-B14F-4D97-AF65-F5344CB8AC3E}">
        <p14:creationId xmlns:p14="http://schemas.microsoft.com/office/powerpoint/2010/main" val="3276563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par>
                                <p:cTn id="30" presetID="10" presetClass="entr" presetSubtype="0" fill="hold"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P spid="13" grpId="0" animBg="1"/>
      <p:bldP spid="14" grpId="0"/>
      <p:bldP spid="18" grpId="0" animBg="1"/>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defTabSz="914378">
              <a:defRPr/>
            </a:pPr>
            <a:r>
              <a:rPr lang="de-DE" sz="3200" dirty="0">
                <a:ea typeface="+mj-ea"/>
              </a:rPr>
              <a:t>Database Access </a:t>
            </a:r>
            <a:r>
              <a:rPr lang="de-DE" sz="3200" dirty="0" err="1">
                <a:ea typeface="+mj-ea"/>
              </a:rPr>
              <a:t>with</a:t>
            </a:r>
            <a:r>
              <a:rPr lang="de-DE" sz="3200" dirty="0">
                <a:ea typeface="+mj-ea"/>
              </a:rPr>
              <a:t> </a:t>
            </a:r>
            <a:r>
              <a:rPr lang="de-DE" sz="3200" dirty="0" err="1">
                <a:ea typeface="+mj-ea"/>
              </a:rPr>
              <a:t>DataStax</a:t>
            </a:r>
            <a:r>
              <a:rPr lang="de-DE" sz="3200" dirty="0">
                <a:ea typeface="+mj-ea"/>
              </a:rPr>
              <a:t> Driver</a:t>
            </a:r>
          </a:p>
        </p:txBody>
      </p:sp>
      <p:sp>
        <p:nvSpPr>
          <p:cNvPr id="3" name="Content Placeholder 2"/>
          <p:cNvSpPr>
            <a:spLocks noGrp="1"/>
          </p:cNvSpPr>
          <p:nvPr>
            <p:ph sz="quarter" idx="16"/>
          </p:nvPr>
        </p:nvSpPr>
        <p:spPr/>
        <p:txBody>
          <a:bodyPr>
            <a:noAutofit/>
          </a:bodyPr>
          <a:lstStyle/>
          <a:p>
            <a:pPr marL="240506" indent="-240506">
              <a:lnSpc>
                <a:spcPct val="130000"/>
              </a:lnSpc>
            </a:pPr>
            <a:r>
              <a:rPr lang="en-US" altLang="en-US" sz="1200" dirty="0" err="1">
                <a:latin typeface="Helvetica Neue Light" charset="0"/>
                <a:cs typeface="Helvetica Neue Light" charset="0"/>
              </a:rPr>
              <a:t>DataStax</a:t>
            </a:r>
            <a:r>
              <a:rPr lang="en-US" altLang="en-US" sz="1200" dirty="0">
                <a:latin typeface="Helvetica Neue Light" charset="0"/>
                <a:cs typeface="Helvetica Neue Light" charset="0"/>
              </a:rPr>
              <a:t> Cassandra Spark driver</a:t>
            </a:r>
          </a:p>
          <a:p>
            <a:pPr marL="527447" lvl="1" indent="-128588">
              <a:lnSpc>
                <a:spcPct val="80000"/>
              </a:lnSpc>
            </a:pPr>
            <a:r>
              <a:rPr lang="en-US" altLang="en-US" dirty="0">
                <a:latin typeface="Helvetica Neue Light" charset="0"/>
                <a:cs typeface="Helvetica Neue Light" charset="0"/>
              </a:rPr>
              <a:t>Implemented mostly in Scala</a:t>
            </a:r>
          </a:p>
          <a:p>
            <a:pPr marL="527447" lvl="1" indent="-128588">
              <a:lnSpc>
                <a:spcPct val="80000"/>
              </a:lnSpc>
            </a:pPr>
            <a:r>
              <a:rPr lang="en-US" altLang="en-US" dirty="0">
                <a:latin typeface="Helvetica Neue Light" charset="0"/>
                <a:cs typeface="Helvetica Neue Light" charset="0"/>
              </a:rPr>
              <a:t>Scala + Java APIs</a:t>
            </a:r>
          </a:p>
          <a:p>
            <a:pPr marL="527447" lvl="1" indent="-128588">
              <a:lnSpc>
                <a:spcPct val="80000"/>
              </a:lnSpc>
            </a:pPr>
            <a:r>
              <a:rPr lang="en-US" altLang="en-US" dirty="0">
                <a:latin typeface="Helvetica Neue Light" charset="0"/>
                <a:cs typeface="Helvetica Neue Light" charset="0"/>
              </a:rPr>
              <a:t>Does automatic type conversions</a:t>
            </a:r>
          </a:p>
        </p:txBody>
      </p:sp>
      <p:sp>
        <p:nvSpPr>
          <p:cNvPr id="14" name="Rounded Rectangle 13"/>
          <p:cNvSpPr/>
          <p:nvPr/>
        </p:nvSpPr>
        <p:spPr>
          <a:xfrm>
            <a:off x="6600185" y="1280833"/>
            <a:ext cx="1468040" cy="414338"/>
          </a:xfrm>
          <a:prstGeom prst="roundRect">
            <a:avLst/>
          </a:prstGeom>
          <a:solidFill>
            <a:srgbClr val="E7BF5F"/>
          </a:solidFill>
          <a:ln w="25400" cap="rnd" cmpd="sng" algn="ctr">
            <a:solidFill>
              <a:sysClr val="window" lastClr="FFFFFF"/>
            </a:solidFill>
            <a:prstDash val="solid"/>
          </a:ln>
          <a:effectLst/>
        </p:spPr>
        <p:txBody>
          <a:bodyPr anchor="ctr"/>
          <a:lstStyle/>
          <a:p>
            <a:pPr algn="ctr" defTabSz="685800">
              <a:defRPr/>
            </a:pPr>
            <a:r>
              <a:rPr lang="en-US" sz="1050" b="1" dirty="0">
                <a:solidFill>
                  <a:prstClr val="black"/>
                </a:solidFill>
                <a:latin typeface="Century Gothic" panose="020B0502020202020204"/>
              </a:rPr>
              <a:t>Spark Executor</a:t>
            </a:r>
          </a:p>
        </p:txBody>
      </p:sp>
      <p:sp>
        <p:nvSpPr>
          <p:cNvPr id="15" name="Rounded Rectangle 14"/>
          <p:cNvSpPr/>
          <p:nvPr/>
        </p:nvSpPr>
        <p:spPr>
          <a:xfrm>
            <a:off x="6632331" y="2076171"/>
            <a:ext cx="1466850" cy="489347"/>
          </a:xfrm>
          <a:prstGeom prst="roundRect">
            <a:avLst/>
          </a:prstGeom>
          <a:solidFill>
            <a:srgbClr val="61C7DD">
              <a:lumMod val="40000"/>
              <a:lumOff val="60000"/>
            </a:srgbClr>
          </a:solidFill>
          <a:ln w="25400" cap="rnd" cmpd="sng" algn="ctr">
            <a:solidFill>
              <a:sysClr val="window" lastClr="FFFFFF"/>
            </a:solidFill>
            <a:prstDash val="solid"/>
          </a:ln>
          <a:effectLst/>
        </p:spPr>
        <p:txBody>
          <a:bodyPr anchor="ctr"/>
          <a:lstStyle/>
          <a:p>
            <a:pPr algn="ctr" defTabSz="685800">
              <a:defRPr/>
            </a:pPr>
            <a:r>
              <a:rPr lang="en-US" sz="1050" b="1" dirty="0">
                <a:solidFill>
                  <a:prstClr val="black"/>
                </a:solidFill>
                <a:latin typeface="Century Gothic" panose="020B0502020202020204"/>
              </a:rPr>
              <a:t>Spark-C* Connector</a:t>
            </a:r>
          </a:p>
        </p:txBody>
      </p:sp>
      <p:sp>
        <p:nvSpPr>
          <p:cNvPr id="16" name="Rounded Rectangle 15"/>
          <p:cNvSpPr/>
          <p:nvPr/>
        </p:nvSpPr>
        <p:spPr>
          <a:xfrm>
            <a:off x="6632331" y="2934611"/>
            <a:ext cx="1466850" cy="414338"/>
          </a:xfrm>
          <a:prstGeom prst="roundRect">
            <a:avLst/>
          </a:prstGeom>
          <a:solidFill>
            <a:srgbClr val="61C7DD">
              <a:lumMod val="40000"/>
              <a:lumOff val="60000"/>
            </a:srgbClr>
          </a:solidFill>
          <a:ln w="25400" cap="rnd" cmpd="sng" algn="ctr">
            <a:solidFill>
              <a:sysClr val="window" lastClr="FFFFFF"/>
            </a:solidFill>
            <a:prstDash val="solid"/>
          </a:ln>
          <a:effectLst/>
        </p:spPr>
        <p:txBody>
          <a:bodyPr anchor="ctr"/>
          <a:lstStyle/>
          <a:p>
            <a:pPr algn="ctr" defTabSz="685800">
              <a:defRPr/>
            </a:pPr>
            <a:r>
              <a:rPr lang="en-US" sz="1050" b="1" dirty="0" err="1">
                <a:solidFill>
                  <a:prstClr val="black"/>
                </a:solidFill>
                <a:latin typeface="Century Gothic" panose="020B0502020202020204"/>
              </a:rPr>
              <a:t>Datastax</a:t>
            </a:r>
            <a:r>
              <a:rPr lang="en-US" sz="1050" b="1" dirty="0">
                <a:solidFill>
                  <a:prstClr val="black"/>
                </a:solidFill>
                <a:latin typeface="Century Gothic" panose="020B0502020202020204"/>
              </a:rPr>
              <a:t> Java Driver</a:t>
            </a:r>
          </a:p>
        </p:txBody>
      </p:sp>
      <p:sp>
        <p:nvSpPr>
          <p:cNvPr id="17" name="Rounded Rectangle 16"/>
          <p:cNvSpPr/>
          <p:nvPr/>
        </p:nvSpPr>
        <p:spPr>
          <a:xfrm>
            <a:off x="6632331" y="3720424"/>
            <a:ext cx="1466850" cy="414338"/>
          </a:xfrm>
          <a:prstGeom prst="roundRect">
            <a:avLst/>
          </a:prstGeom>
          <a:solidFill>
            <a:srgbClr val="61C7DD">
              <a:lumMod val="40000"/>
              <a:lumOff val="60000"/>
            </a:srgbClr>
          </a:solidFill>
          <a:ln w="25400" cap="rnd" cmpd="sng" algn="ctr">
            <a:solidFill>
              <a:sysClr val="window" lastClr="FFFFFF"/>
            </a:solidFill>
            <a:prstDash val="solid"/>
          </a:ln>
          <a:effectLst/>
        </p:spPr>
        <p:txBody>
          <a:bodyPr anchor="ctr"/>
          <a:lstStyle/>
          <a:p>
            <a:pPr algn="ctr" defTabSz="685800">
              <a:defRPr/>
            </a:pPr>
            <a:r>
              <a:rPr lang="en-US" sz="1050" b="1" dirty="0">
                <a:solidFill>
                  <a:prstClr val="black"/>
                </a:solidFill>
                <a:latin typeface="Century Gothic" panose="020B0502020202020204"/>
              </a:rPr>
              <a:t>DSE</a:t>
            </a:r>
          </a:p>
        </p:txBody>
      </p:sp>
      <p:cxnSp>
        <p:nvCxnSpPr>
          <p:cNvPr id="23562" name="Straight Arrow Connector 18"/>
          <p:cNvCxnSpPr>
            <a:cxnSpLocks noChangeShapeType="1"/>
          </p:cNvCxnSpPr>
          <p:nvPr/>
        </p:nvCxnSpPr>
        <p:spPr bwMode="auto">
          <a:xfrm>
            <a:off x="7352660" y="1702314"/>
            <a:ext cx="0" cy="334566"/>
          </a:xfrm>
          <a:prstGeom prst="straightConnector1">
            <a:avLst/>
          </a:prstGeom>
          <a:noFill/>
          <a:ln w="19050" cap="rnd">
            <a:solidFill>
              <a:schemeClr val="accent1"/>
            </a:solidFill>
            <a:round/>
            <a:headEnd/>
            <a:tailEnd type="triangle" w="lg" len="lg"/>
          </a:ln>
          <a:extLst>
            <a:ext uri="{909E8E84-426E-40DD-AFC4-6F175D3DCCD1}">
              <a14:hiddenFill xmlns:a14="http://schemas.microsoft.com/office/drawing/2010/main">
                <a:noFill/>
              </a14:hiddenFill>
            </a:ext>
          </a:extLst>
        </p:spPr>
      </p:cxnSp>
      <p:cxnSp>
        <p:nvCxnSpPr>
          <p:cNvPr id="23563" name="Straight Arrow Connector 19"/>
          <p:cNvCxnSpPr>
            <a:cxnSpLocks noChangeShapeType="1"/>
          </p:cNvCxnSpPr>
          <p:nvPr/>
        </p:nvCxnSpPr>
        <p:spPr bwMode="auto">
          <a:xfrm>
            <a:off x="7371710" y="2591712"/>
            <a:ext cx="0" cy="334565"/>
          </a:xfrm>
          <a:prstGeom prst="straightConnector1">
            <a:avLst/>
          </a:prstGeom>
          <a:noFill/>
          <a:ln w="19050" cap="rnd">
            <a:solidFill>
              <a:schemeClr val="accent1"/>
            </a:solidFill>
            <a:round/>
            <a:headEnd/>
            <a:tailEnd type="triangle" w="lg" len="lg"/>
          </a:ln>
          <a:extLst>
            <a:ext uri="{909E8E84-426E-40DD-AFC4-6F175D3DCCD1}">
              <a14:hiddenFill xmlns:a14="http://schemas.microsoft.com/office/drawing/2010/main">
                <a:noFill/>
              </a14:hiddenFill>
            </a:ext>
          </a:extLst>
        </p:spPr>
      </p:cxnSp>
      <p:cxnSp>
        <p:nvCxnSpPr>
          <p:cNvPr id="23564" name="Straight Arrow Connector 20"/>
          <p:cNvCxnSpPr>
            <a:cxnSpLocks noChangeShapeType="1"/>
          </p:cNvCxnSpPr>
          <p:nvPr/>
        </p:nvCxnSpPr>
        <p:spPr bwMode="auto">
          <a:xfrm>
            <a:off x="7371710" y="3360856"/>
            <a:ext cx="0" cy="335756"/>
          </a:xfrm>
          <a:prstGeom prst="straightConnector1">
            <a:avLst/>
          </a:prstGeom>
          <a:noFill/>
          <a:ln w="19050" cap="rnd">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6" name="Rectangle 5"/>
          <p:cNvSpPr/>
          <p:nvPr/>
        </p:nvSpPr>
        <p:spPr>
          <a:xfrm>
            <a:off x="457200" y="2477255"/>
            <a:ext cx="5727032" cy="2287806"/>
          </a:xfrm>
          <a:prstGeom prst="rect">
            <a:avLst/>
          </a:prstGeom>
          <a:solidFill>
            <a:schemeClr val="bg1">
              <a:lumMod val="95000"/>
            </a:schemeClr>
          </a:solidFill>
          <a:ln>
            <a:solidFill>
              <a:schemeClr val="tx2">
                <a:lumMod val="75000"/>
              </a:schemeClr>
            </a:solidFill>
          </a:ln>
        </p:spPr>
        <p:txBody>
          <a:bodyPr wrap="square">
            <a:spAutoFit/>
          </a:bodyPr>
          <a:lstStyle/>
          <a:p>
            <a:pPr>
              <a:spcBef>
                <a:spcPts val="225"/>
              </a:spcBef>
              <a:spcAft>
                <a:spcPts val="225"/>
              </a:spcAft>
            </a:pPr>
            <a:r>
              <a:rPr lang="en-US" sz="1050" dirty="0">
                <a:solidFill>
                  <a:schemeClr val="accent1"/>
                </a:solidFill>
                <a:latin typeface="Consolas" charset="0"/>
                <a:ea typeface="Consolas" charset="0"/>
                <a:cs typeface="Consolas" charset="0"/>
              </a:rPr>
              <a:t>// Spark connection options</a:t>
            </a:r>
            <a:br>
              <a:rPr lang="en-US" sz="1050" dirty="0">
                <a:solidFill>
                  <a:schemeClr val="accent1"/>
                </a:solidFill>
                <a:latin typeface="Consolas" charset="0"/>
                <a:ea typeface="Consolas" charset="0"/>
                <a:cs typeface="Consolas" charset="0"/>
              </a:rPr>
            </a:br>
            <a:r>
              <a:rPr lang="en-US" sz="1050" dirty="0" err="1">
                <a:latin typeface="Consolas" charset="0"/>
                <a:ea typeface="Consolas" charset="0"/>
                <a:cs typeface="Consolas" charset="0"/>
              </a:rPr>
              <a:t>val</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conf</a:t>
            </a:r>
            <a:r>
              <a:rPr lang="en-US" sz="1050" dirty="0">
                <a:latin typeface="Consolas" charset="0"/>
                <a:ea typeface="Consolas" charset="0"/>
                <a:cs typeface="Consolas" charset="0"/>
              </a:rPr>
              <a:t> = new </a:t>
            </a:r>
            <a:r>
              <a:rPr lang="en-US" sz="1050" dirty="0" err="1">
                <a:latin typeface="Consolas" charset="0"/>
                <a:ea typeface="Consolas" charset="0"/>
                <a:cs typeface="Consolas" charset="0"/>
              </a:rPr>
              <a:t>SparkConf</a:t>
            </a:r>
            <a:r>
              <a:rPr lang="en-US" sz="1050" dirty="0">
                <a:latin typeface="Consolas" charset="0"/>
                <a:ea typeface="Consolas" charset="0"/>
                <a:cs typeface="Consolas" charset="0"/>
              </a:rPr>
              <a:t>(true) 			.set("</a:t>
            </a:r>
            <a:r>
              <a:rPr lang="en-US" sz="1050" dirty="0" err="1">
                <a:latin typeface="Consolas" charset="0"/>
                <a:ea typeface="Consolas" charset="0"/>
                <a:cs typeface="Consolas" charset="0"/>
              </a:rPr>
              <a:t>spark.cassandra.connection.host</a:t>
            </a:r>
            <a:r>
              <a:rPr lang="en-US" sz="1050" dirty="0">
                <a:latin typeface="Consolas" charset="0"/>
                <a:ea typeface="Consolas" charset="0"/>
                <a:cs typeface="Consolas" charset="0"/>
              </a:rPr>
              <a:t>", "127.0.0.1")	.set("</a:t>
            </a:r>
            <a:r>
              <a:rPr lang="en-US" sz="1050" dirty="0" err="1">
                <a:latin typeface="Consolas" charset="0"/>
                <a:ea typeface="Consolas" charset="0"/>
                <a:cs typeface="Consolas" charset="0"/>
              </a:rPr>
              <a:t>spark.cassandra.auth.username</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cassandra</a:t>
            </a:r>
            <a:r>
              <a:rPr lang="en-US" sz="1050" dirty="0">
                <a:latin typeface="Consolas" charset="0"/>
                <a:ea typeface="Consolas" charset="0"/>
                <a:cs typeface="Consolas" charset="0"/>
              </a:rPr>
              <a:t>") 		.set("</a:t>
            </a:r>
            <a:r>
              <a:rPr lang="en-US" sz="1050" dirty="0" err="1">
                <a:latin typeface="Consolas" charset="0"/>
                <a:ea typeface="Consolas" charset="0"/>
                <a:cs typeface="Consolas" charset="0"/>
              </a:rPr>
              <a:t>spark.cassandra.auth.password</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cassandra</a:t>
            </a:r>
            <a:r>
              <a:rPr lang="en-US" sz="1050" dirty="0">
                <a:latin typeface="Consolas" charset="0"/>
                <a:ea typeface="Consolas" charset="0"/>
                <a:cs typeface="Consolas" charset="0"/>
              </a:rPr>
              <a:t>") </a:t>
            </a:r>
          </a:p>
          <a:p>
            <a:pPr>
              <a:spcBef>
                <a:spcPts val="225"/>
              </a:spcBef>
              <a:spcAft>
                <a:spcPts val="225"/>
              </a:spcAft>
            </a:pPr>
            <a:r>
              <a:rPr lang="en-US" sz="1050" dirty="0" err="1">
                <a:latin typeface="Consolas" charset="0"/>
                <a:ea typeface="Consolas" charset="0"/>
                <a:cs typeface="Consolas" charset="0"/>
              </a:rPr>
              <a:t>val</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sc</a:t>
            </a:r>
            <a:r>
              <a:rPr lang="en-US" sz="1050" dirty="0">
                <a:latin typeface="Consolas" charset="0"/>
                <a:ea typeface="Consolas" charset="0"/>
                <a:cs typeface="Consolas" charset="0"/>
              </a:rPr>
              <a:t> = new </a:t>
            </a:r>
            <a:r>
              <a:rPr lang="en-US" sz="1050" dirty="0" err="1">
                <a:latin typeface="Consolas" charset="0"/>
                <a:ea typeface="Consolas" charset="0"/>
                <a:cs typeface="Consolas" charset="0"/>
              </a:rPr>
              <a:t>SparkContext</a:t>
            </a:r>
            <a:r>
              <a:rPr lang="en-US" sz="1050" dirty="0">
                <a:latin typeface="Consolas" charset="0"/>
                <a:ea typeface="Consolas" charset="0"/>
                <a:cs typeface="Consolas" charset="0"/>
              </a:rPr>
              <a:t>("spark://127.0.0.1:7077", "</a:t>
            </a:r>
            <a:r>
              <a:rPr lang="en-US" sz="1050" dirty="0" err="1">
                <a:latin typeface="Consolas" charset="0"/>
                <a:ea typeface="Consolas" charset="0"/>
                <a:cs typeface="Consolas" charset="0"/>
              </a:rPr>
              <a:t>myapp</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conf</a:t>
            </a:r>
            <a:r>
              <a:rPr lang="en-US" sz="1050" dirty="0">
                <a:latin typeface="Consolas" charset="0"/>
                <a:ea typeface="Consolas" charset="0"/>
                <a:cs typeface="Consolas" charset="0"/>
              </a:rPr>
              <a:t>)</a:t>
            </a:r>
          </a:p>
          <a:p>
            <a:pPr>
              <a:spcBef>
                <a:spcPts val="225"/>
              </a:spcBef>
              <a:spcAft>
                <a:spcPts val="225"/>
              </a:spcAft>
            </a:pPr>
            <a:endParaRPr lang="en-US" sz="1050" dirty="0">
              <a:latin typeface="Consolas" charset="0"/>
              <a:ea typeface="Consolas" charset="0"/>
              <a:cs typeface="Consolas" charset="0"/>
            </a:endParaRPr>
          </a:p>
          <a:p>
            <a:pPr>
              <a:spcBef>
                <a:spcPts val="225"/>
              </a:spcBef>
              <a:spcAft>
                <a:spcPts val="225"/>
              </a:spcAft>
            </a:pPr>
            <a:r>
              <a:rPr lang="en-US" sz="1050" dirty="0">
                <a:solidFill>
                  <a:schemeClr val="accent1"/>
                </a:solidFill>
                <a:latin typeface="Consolas" charset="0"/>
                <a:ea typeface="Consolas" charset="0"/>
                <a:cs typeface="Consolas" charset="0"/>
              </a:rPr>
              <a:t>// Read from DSE and add </a:t>
            </a:r>
            <a:r>
              <a:rPr lang="en-US" sz="1050" dirty="0" err="1">
                <a:solidFill>
                  <a:schemeClr val="accent1"/>
                </a:solidFill>
                <a:latin typeface="Consolas" charset="0"/>
                <a:ea typeface="Consolas" charset="0"/>
                <a:cs typeface="Consolas" charset="0"/>
              </a:rPr>
              <a:t>partitioner</a:t>
            </a:r>
            <a:r>
              <a:rPr lang="en-US" sz="1050" dirty="0">
                <a:solidFill>
                  <a:schemeClr val="accent1"/>
                </a:solidFill>
                <a:latin typeface="Consolas" charset="0"/>
                <a:ea typeface="Consolas" charset="0"/>
                <a:cs typeface="Consolas" charset="0"/>
              </a:rPr>
              <a:t> with primary key</a:t>
            </a:r>
            <a:br>
              <a:rPr lang="en-US" sz="1050" dirty="0">
                <a:latin typeface="Consolas" charset="0"/>
                <a:ea typeface="Consolas" charset="0"/>
                <a:cs typeface="Consolas" charset="0"/>
              </a:rPr>
            </a:br>
            <a:r>
              <a:rPr lang="en-US" sz="1050" dirty="0" err="1">
                <a:latin typeface="Consolas" charset="0"/>
                <a:ea typeface="Consolas" charset="0"/>
                <a:cs typeface="Consolas" charset="0"/>
              </a:rPr>
              <a:t>val</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rdd</a:t>
            </a:r>
            <a:r>
              <a:rPr lang="en-US" sz="1050" dirty="0">
                <a:latin typeface="Consolas" charset="0"/>
                <a:ea typeface="Consolas" charset="0"/>
                <a:cs typeface="Consolas" charset="0"/>
              </a:rPr>
              <a:t> = </a:t>
            </a:r>
            <a:r>
              <a:rPr lang="en-US" sz="1050" dirty="0" err="1">
                <a:latin typeface="Consolas" charset="0"/>
                <a:ea typeface="Consolas" charset="0"/>
                <a:cs typeface="Consolas" charset="0"/>
              </a:rPr>
              <a:t>sc.cassandraTable</a:t>
            </a:r>
            <a:r>
              <a:rPr lang="en-US" sz="1050" dirty="0">
                <a:latin typeface="Consolas" charset="0"/>
                <a:ea typeface="Consolas" charset="0"/>
                <a:cs typeface="Consolas" charset="0"/>
              </a:rPr>
              <a:t>("</a:t>
            </a:r>
            <a:r>
              <a:rPr lang="en-US" sz="1050" dirty="0" err="1">
                <a:latin typeface="Consolas" charset="0"/>
                <a:ea typeface="Consolas" charset="0"/>
                <a:cs typeface="Consolas" charset="0"/>
              </a:rPr>
              <a:t>my_keyspace</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my_table</a:t>
            </a:r>
            <a:r>
              <a:rPr lang="en-US" sz="1050" dirty="0">
                <a:latin typeface="Consolas" charset="0"/>
                <a:ea typeface="Consolas" charset="0"/>
                <a:cs typeface="Consolas" charset="0"/>
              </a:rPr>
              <a:t>").</a:t>
            </a:r>
            <a:r>
              <a:rPr lang="en-US" sz="1050" dirty="0" err="1">
                <a:latin typeface="Consolas" charset="0"/>
                <a:ea typeface="Consolas" charset="0"/>
                <a:cs typeface="Consolas" charset="0"/>
              </a:rPr>
              <a:t>byKey</a:t>
            </a:r>
            <a:r>
              <a:rPr lang="en-US" sz="1050" dirty="0">
                <a:latin typeface="Consolas" charset="0"/>
                <a:ea typeface="Consolas" charset="0"/>
                <a:cs typeface="Consolas" charset="0"/>
              </a:rPr>
              <a:t>("</a:t>
            </a:r>
            <a:r>
              <a:rPr lang="en-US" sz="1050" dirty="0" err="1">
                <a:latin typeface="Consolas" charset="0"/>
                <a:ea typeface="Consolas" charset="0"/>
                <a:cs typeface="Consolas" charset="0"/>
              </a:rPr>
              <a:t>pk</a:t>
            </a:r>
            <a:r>
              <a:rPr lang="en-US" sz="1050" dirty="0">
                <a:latin typeface="Consolas" charset="0"/>
                <a:ea typeface="Consolas" charset="0"/>
                <a:cs typeface="Consolas" charset="0"/>
              </a:rPr>
              <a:t>","cc")</a:t>
            </a:r>
          </a:p>
          <a:p>
            <a:pPr>
              <a:spcBef>
                <a:spcPts val="225"/>
              </a:spcBef>
              <a:spcAft>
                <a:spcPts val="225"/>
              </a:spcAft>
            </a:pPr>
            <a:endParaRPr lang="en-US" sz="1050" dirty="0">
              <a:latin typeface="Consolas" charset="0"/>
              <a:ea typeface="Consolas" charset="0"/>
              <a:cs typeface="Consolas" charset="0"/>
            </a:endParaRPr>
          </a:p>
          <a:p>
            <a:pPr>
              <a:spcBef>
                <a:spcPts val="225"/>
              </a:spcBef>
              <a:spcAft>
                <a:spcPts val="225"/>
              </a:spcAft>
            </a:pPr>
            <a:r>
              <a:rPr lang="en-US" sz="1050" dirty="0">
                <a:solidFill>
                  <a:schemeClr val="accent1"/>
                </a:solidFill>
                <a:latin typeface="Consolas" charset="0"/>
                <a:ea typeface="Consolas" charset="0"/>
                <a:cs typeface="Consolas" charset="0"/>
              </a:rPr>
              <a:t>// Save to DSE</a:t>
            </a:r>
            <a:br>
              <a:rPr lang="en-US" sz="1050" dirty="0">
                <a:latin typeface="Consolas" charset="0"/>
                <a:ea typeface="Consolas" charset="0"/>
                <a:cs typeface="Consolas" charset="0"/>
              </a:rPr>
            </a:br>
            <a:r>
              <a:rPr lang="en-US" sz="1050" dirty="0" err="1">
                <a:latin typeface="Consolas" charset="0"/>
                <a:ea typeface="Consolas" charset="0"/>
                <a:cs typeface="Consolas" charset="0"/>
              </a:rPr>
              <a:t>rdd.saveToCassandra</a:t>
            </a:r>
            <a:r>
              <a:rPr lang="en-US" sz="1050" dirty="0">
                <a:latin typeface="Consolas" charset="0"/>
                <a:ea typeface="Consolas" charset="0"/>
                <a:cs typeface="Consolas" charset="0"/>
              </a:rPr>
              <a:t>("</a:t>
            </a:r>
            <a:r>
              <a:rPr lang="en-US" sz="1050" dirty="0" err="1">
                <a:latin typeface="Consolas" charset="0"/>
                <a:ea typeface="Consolas" charset="0"/>
                <a:cs typeface="Consolas" charset="0"/>
              </a:rPr>
              <a:t>my_keyspace</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my_table</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SomeColumns</a:t>
            </a:r>
            <a:r>
              <a:rPr lang="en-US" sz="1050" dirty="0">
                <a:latin typeface="Consolas" charset="0"/>
                <a:ea typeface="Consolas" charset="0"/>
                <a:cs typeface="Consolas" charset="0"/>
              </a:rPr>
              <a:t>("key", "value"))</a:t>
            </a:r>
            <a:endParaRPr lang="sv-SE" sz="1050" dirty="0">
              <a:latin typeface="Consolas" charset="0"/>
              <a:ea typeface="Consolas" charset="0"/>
              <a:cs typeface="Consolas" charset="0"/>
            </a:endParaRPr>
          </a:p>
        </p:txBody>
      </p:sp>
    </p:spTree>
    <p:extLst>
      <p:ext uri="{BB962C8B-B14F-4D97-AF65-F5344CB8AC3E}">
        <p14:creationId xmlns:p14="http://schemas.microsoft.com/office/powerpoint/2010/main" val="3697049443"/>
      </p:ext>
    </p:extLst>
  </p:cSld>
  <p:clrMapOvr>
    <a:masterClrMapping/>
  </p:clrMapOvr>
  <p:transition spd="slow">
    <p:fade/>
  </p:transition>
</p:sld>
</file>

<file path=ppt/theme/theme1.xml><?xml version="1.0" encoding="utf-8"?>
<a:theme xmlns:a="http://schemas.openxmlformats.org/drawingml/2006/main" name="DataStax_Template_Widescreen">
  <a:themeElements>
    <a:clrScheme name="DataStax 2018">
      <a:dk1>
        <a:srgbClr val="000000"/>
      </a:dk1>
      <a:lt1>
        <a:srgbClr val="FFFFFF"/>
      </a:lt1>
      <a:dk2>
        <a:srgbClr val="9EACAB"/>
      </a:dk2>
      <a:lt2>
        <a:srgbClr val="F8F9F7"/>
      </a:lt2>
      <a:accent1>
        <a:srgbClr val="007A97"/>
      </a:accent1>
      <a:accent2>
        <a:srgbClr val="CA5F14"/>
      </a:accent2>
      <a:accent3>
        <a:srgbClr val="FFC72C"/>
      </a:accent3>
      <a:accent4>
        <a:srgbClr val="A4D233"/>
      </a:accent4>
      <a:accent5>
        <a:srgbClr val="0CB7E1"/>
      </a:accent5>
      <a:accent6>
        <a:srgbClr val="8031A7"/>
      </a:accent6>
      <a:hlink>
        <a:srgbClr val="007997"/>
      </a:hlink>
      <a:folHlink>
        <a:srgbClr val="374C5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defRPr smtClean="0"/>
        </a:defPPr>
      </a:lstStyle>
    </a:txDef>
  </a:objectDefaults>
  <a:extraClrSchemeLst/>
  <a:extLst>
    <a:ext uri="{05A4C25C-085E-4340-85A3-A5531E510DB2}">
      <thm15:themeFamily xmlns:thm15="http://schemas.microsoft.com/office/thememl/2012/main" name="DataStax 2018" id="{D3827187-BCD1-524E-827E-1B9956023528}" vid="{205F31E9-C290-354E-9C88-283432D4769B}"/>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DataStax 2018_FINAL PPT Template</Template>
  <TotalTime>21963</TotalTime>
  <Words>1537</Words>
  <Application>Microsoft Macintosh PowerPoint</Application>
  <PresentationFormat>On-screen Show (16:9)</PresentationFormat>
  <Paragraphs>384</Paragraphs>
  <Slides>19</Slides>
  <Notes>14</Notes>
  <HiddenSlides>0</HiddenSlides>
  <MMClips>0</MMClips>
  <ScaleCrop>false</ScaleCrop>
  <HeadingPairs>
    <vt:vector size="6" baseType="variant">
      <vt:variant>
        <vt:lpstr>Fonts Used</vt:lpstr>
      </vt:variant>
      <vt:variant>
        <vt:i4>19</vt:i4>
      </vt:variant>
      <vt:variant>
        <vt:lpstr>Theme</vt:lpstr>
      </vt:variant>
      <vt:variant>
        <vt:i4>1</vt:i4>
      </vt:variant>
      <vt:variant>
        <vt:lpstr>Slide Titles</vt:lpstr>
      </vt:variant>
      <vt:variant>
        <vt:i4>19</vt:i4>
      </vt:variant>
    </vt:vector>
  </HeadingPairs>
  <TitlesOfParts>
    <vt:vector size="39" baseType="lpstr">
      <vt:lpstr>ＭＳ Ｐゴシック</vt:lpstr>
      <vt:lpstr>ヒラギノ角ゴ ProN W3</vt:lpstr>
      <vt:lpstr>.AppleSystemUIFont</vt:lpstr>
      <vt:lpstr>Arial</vt:lpstr>
      <vt:lpstr>Calibri</vt:lpstr>
      <vt:lpstr>Century Gothic</vt:lpstr>
      <vt:lpstr>Consolas</vt:lpstr>
      <vt:lpstr>Courier New</vt:lpstr>
      <vt:lpstr>Gill Sans</vt:lpstr>
      <vt:lpstr>Helvetica</vt:lpstr>
      <vt:lpstr>Helvetica Light</vt:lpstr>
      <vt:lpstr>Helvetica Neue</vt:lpstr>
      <vt:lpstr>Helvetica Neue Light</vt:lpstr>
      <vt:lpstr>Helvetica Neue Medium</vt:lpstr>
      <vt:lpstr>Helvetica Neue Thin</vt:lpstr>
      <vt:lpstr>Raanana</vt:lpstr>
      <vt:lpstr>Roboto Light</vt:lpstr>
      <vt:lpstr>Roboto Regular</vt:lpstr>
      <vt:lpstr>Times New Roman</vt:lpstr>
      <vt:lpstr>DataStax_Template_Widescreen</vt:lpstr>
      <vt:lpstr>DataStax Enterprise 6 Solution Day </vt:lpstr>
      <vt:lpstr>Agenda</vt:lpstr>
      <vt:lpstr>Advanced Data Analytics</vt:lpstr>
      <vt:lpstr>Advanced Analytics with Datastax Enterprise</vt:lpstr>
      <vt:lpstr>Leveraging Apache Spark  through DataStax Enterprise Analytics</vt:lpstr>
      <vt:lpstr>DSE Analytics Platform</vt:lpstr>
      <vt:lpstr>Other use cases than statistical reporting and ETL</vt:lpstr>
      <vt:lpstr>Spark data model RDD</vt:lpstr>
      <vt:lpstr>Database Access with DataStax Driver</vt:lpstr>
      <vt:lpstr>RDD – Resilient Distributed Dataset</vt:lpstr>
      <vt:lpstr>Data Locality</vt:lpstr>
      <vt:lpstr>Improving Spark Read Performance with Continuous Paging</vt:lpstr>
      <vt:lpstr>Pushdown Predicate and Integration with DSE Search</vt:lpstr>
      <vt:lpstr>DataFrames and Datasets</vt:lpstr>
      <vt:lpstr>Common question: How can we migrate data to DSE?</vt:lpstr>
      <vt:lpstr>Data Stream Processing at your Fingertips</vt:lpstr>
      <vt:lpstr>Structured Stream processing at your Fingertips</vt:lpstr>
      <vt:lpstr>Agenda</vt:lpstr>
      <vt:lpstr>Thank you</vt:lpstr>
    </vt:vector>
  </TitlesOfParts>
  <Manager/>
  <Company/>
  <LinksUpToDate>false</LinksUpToDate>
  <SharedDoc>false</SharedDoc>
  <HyperlinkBase/>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subject/>
  <dc:creator>Yen Wolf</dc:creator>
  <cp:keywords/>
  <dc:description/>
  <cp:lastModifiedBy>Cedrick Lunven</cp:lastModifiedBy>
  <cp:revision>230</cp:revision>
  <cp:lastPrinted>2018-04-19T21:57:49Z</cp:lastPrinted>
  <dcterms:created xsi:type="dcterms:W3CDTF">2018-03-30T00:33:11Z</dcterms:created>
  <dcterms:modified xsi:type="dcterms:W3CDTF">2018-06-20T15:45:34Z</dcterms:modified>
  <cp:category/>
</cp:coreProperties>
</file>